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5.png" ContentType="image/png"/>
  <Override PartName="/ppt/media/image9.png" ContentType="image/png"/>
  <Override PartName="/ppt/media/image57.png" ContentType="image/png"/>
  <Override PartName="/ppt/media/image28.jpeg" ContentType="image/jpeg"/>
  <Override PartName="/ppt/media/image1.png" ContentType="image/png"/>
  <Override PartName="/ppt/media/image4.jpeg" ContentType="image/jpeg"/>
  <Override PartName="/ppt/media/image2.png" ContentType="image/png"/>
  <Override PartName="/ppt/media/image5.png" ContentType="image/png"/>
  <Override PartName="/ppt/media/image3.jpeg" ContentType="image/jpeg"/>
  <Override PartName="/ppt/media/image8.jpeg" ContentType="image/jpeg"/>
  <Override PartName="/ppt/media/image6.png" ContentType="image/png"/>
  <Override PartName="/ppt/media/image62.jpeg" ContentType="image/jpeg"/>
  <Override PartName="/ppt/media/image7.png" ContentType="image/png"/>
  <Override PartName="/ppt/media/image29.jpeg" ContentType="image/jpeg"/>
  <Override PartName="/ppt/media/image10.png" ContentType="image/png"/>
  <Override PartName="/ppt/media/image11.png" ContentType="image/png"/>
  <Override PartName="/ppt/media/image76.png" ContentType="image/png"/>
  <Override PartName="/ppt/media/image12.jpeg" ContentType="image/jpeg"/>
  <Override PartName="/ppt/media/image46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63.jpeg" ContentType="image/jpeg"/>
  <Override PartName="/ppt/media/image16.png" ContentType="image/png"/>
  <Override PartName="/ppt/media/image59.png" ContentType="image/png"/>
  <Override PartName="/ppt/media/image17.jpeg" ContentType="image/jpeg"/>
  <Override PartName="/ppt/media/image18.jpeg" ContentType="image/jpeg"/>
  <Override PartName="/ppt/media/image19.png" ContentType="image/png"/>
  <Override PartName="/ppt/media/image44.png" ContentType="image/png"/>
  <Override PartName="/ppt/media/image20.jpeg" ContentType="image/jpeg"/>
  <Override PartName="/ppt/media/image21.jpeg" ContentType="image/jpeg"/>
  <Override PartName="/ppt/media/image22.png" ContentType="image/png"/>
  <Override PartName="/ppt/media/image23.jpeg" ContentType="image/jpeg"/>
  <Override PartName="/ppt/media/image24.jpeg" ContentType="image/jpeg"/>
  <Override PartName="/ppt/media/image25.jpeg" ContentType="image/jpeg"/>
  <Override PartName="/ppt/media/image64.jpeg" ContentType="image/jpeg"/>
  <Override PartName="/ppt/media/image26.png" ContentType="image/png"/>
  <Override PartName="/ppt/media/image47.png" ContentType="image/png"/>
  <Override PartName="/ppt/media/image27.jpeg" ContentType="image/jpeg"/>
  <Override PartName="/ppt/media/image41.jpeg" ContentType="image/jpeg"/>
  <Override PartName="/ppt/media/image30.png" ContentType="image/png"/>
  <Override PartName="/ppt/media/image31.jpeg" ContentType="image/jpeg"/>
  <Override PartName="/ppt/media/image52.png" ContentType="image/png"/>
  <Override PartName="/ppt/media/image32.jpeg" ContentType="image/jpeg"/>
  <Override PartName="/ppt/media/image33.jpeg" ContentType="image/jpeg"/>
  <Override PartName="/ppt/media/image34.png" ContentType="image/png"/>
  <Override PartName="/ppt/media/image35.jpeg" ContentType="image/jpeg"/>
  <Override PartName="/ppt/media/image36.jpeg" ContentType="image/jpeg"/>
  <Override PartName="/ppt/media/image37.jpeg" ContentType="image/jpeg"/>
  <Override PartName="/ppt/media/image54.jpeg" ContentType="image/jpeg"/>
  <Override PartName="/ppt/media/image38.png" ContentType="image/png"/>
  <Override PartName="/ppt/media/image39.jpeg" ContentType="image/jpeg"/>
  <Override PartName="/ppt/media/image55.png" ContentType="image/png"/>
  <Override PartName="/ppt/media/image40.jpeg" ContentType="image/jpeg"/>
  <Override PartName="/ppt/media/image42.jpeg" ContentType="image/jpeg"/>
  <Override PartName="/ppt/media/image43.jpeg" ContentType="image/jpeg"/>
  <Override PartName="/ppt/media/image45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png" ContentType="image/png"/>
  <Override PartName="/ppt/media/image53.png" ContentType="image/png"/>
  <Override PartName="/ppt/media/image56.png" ContentType="image/png"/>
  <Override PartName="/ppt/media/image58.jpeg" ContentType="image/jpeg"/>
  <Override PartName="/ppt/media/image60.png" ContentType="image/png"/>
  <Override PartName="/ppt/media/image61.png" ContentType="image/png"/>
  <Override PartName="/ppt/media/image65.jpeg" ContentType="image/jpeg"/>
  <Override PartName="/ppt/media/image66.jpeg" ContentType="image/jpeg"/>
  <Override PartName="/ppt/media/image67.jpeg" ContentType="image/jpeg"/>
  <Override PartName="/ppt/media/image68.png" ContentType="image/png"/>
  <Override PartName="/ppt/media/image69.png" ContentType="image/png"/>
  <Override PartName="/ppt/media/image70.png" ContentType="image/pn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7.png" ContentType="image/png"/>
  <Override PartName="/ppt/media/image78.jpeg" ContentType="image/jpeg"/>
  <Override PartName="/ppt/media/image79.png" ContentType="image/png"/>
  <Override PartName="/ppt/media/image80.png" ContentType="image/png"/>
  <Override PartName="/ppt/media/image81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be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 algn="r"/>
            <a:fld id="{FE0E331C-F02F-41DC-8A87-30355C51616F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pn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pn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7" Type="http://schemas.openxmlformats.org/officeDocument/2006/relationships/image" Target="../media/image64.jpeg"/><Relationship Id="rId8" Type="http://schemas.openxmlformats.org/officeDocument/2006/relationships/image" Target="../media/image65.jpeg"/><Relationship Id="rId9" Type="http://schemas.openxmlformats.org/officeDocument/2006/relationships/image" Target="../media/image66.jpeg"/><Relationship Id="rId10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jpeg"/><Relationship Id="rId6" Type="http://schemas.openxmlformats.org/officeDocument/2006/relationships/image" Target="../media/image72.jpeg"/><Relationship Id="rId7" Type="http://schemas.openxmlformats.org/officeDocument/2006/relationships/image" Target="../media/image73.jpeg"/><Relationship Id="rId8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684360" y="476280"/>
            <a:ext cx="7789680" cy="324000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TEMOIGNAGES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CITOYENS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 L’ABRI-MEMOIRE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D’UFFHOLTZ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Le 6 juin 2013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Picture 9" descr="logonac"/>
          <p:cNvPicPr/>
          <p:nvPr/>
        </p:nvPicPr>
        <p:blipFill>
          <a:blip r:embed="rId2"/>
          <a:stretch/>
        </p:blipFill>
        <p:spPr>
          <a:xfrm>
            <a:off x="755640" y="620640"/>
            <a:ext cx="1944720" cy="1683000"/>
          </a:xfrm>
          <a:prstGeom prst="rect">
            <a:avLst/>
          </a:prstGeom>
          <a:ln>
            <a:noFill/>
          </a:ln>
        </p:spPr>
      </p:pic>
      <p:pic>
        <p:nvPicPr>
          <p:cNvPr id="41" name="Picture 11" descr="img_logo_ministere_education_nationale_751"/>
          <p:cNvPicPr/>
          <p:nvPr/>
        </p:nvPicPr>
        <p:blipFill>
          <a:blip r:embed="rId3"/>
          <a:stretch/>
        </p:blipFill>
        <p:spPr>
          <a:xfrm>
            <a:off x="7164360" y="692280"/>
            <a:ext cx="973080" cy="1128600"/>
          </a:xfrm>
          <a:prstGeom prst="rect">
            <a:avLst/>
          </a:prstGeom>
          <a:ln>
            <a:noFill/>
          </a:ln>
        </p:spPr>
      </p:pic>
      <p:pic>
        <p:nvPicPr>
          <p:cNvPr id="42" name="Picture 15" descr="File:Blason de ville d'Uffholtz (68).svg"/>
          <p:cNvPicPr/>
          <p:nvPr/>
        </p:nvPicPr>
        <p:blipFill>
          <a:blip r:embed="rId4"/>
          <a:stretch/>
        </p:blipFill>
        <p:spPr>
          <a:xfrm>
            <a:off x="6026040" y="2565360"/>
            <a:ext cx="809640" cy="890640"/>
          </a:xfrm>
          <a:prstGeom prst="rect">
            <a:avLst/>
          </a:prstGeom>
          <a:ln>
            <a:noFill/>
          </a:ln>
        </p:spPr>
      </p:pic>
      <p:pic>
        <p:nvPicPr>
          <p:cNvPr id="43" name="Picture 16" descr="Schweighouse_Thann"/>
          <p:cNvPicPr/>
          <p:nvPr/>
        </p:nvPicPr>
        <p:blipFill>
          <a:blip r:embed="rId5"/>
          <a:stretch/>
        </p:blipFill>
        <p:spPr>
          <a:xfrm>
            <a:off x="2371680" y="2565360"/>
            <a:ext cx="792360" cy="89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" name="Picture 5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105" name="Picture 6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106" name="Picture 7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sp>
        <p:nvSpPr>
          <p:cNvPr id="107" name="TextShape 4"/>
          <p:cNvSpPr txBox="1"/>
          <p:nvPr/>
        </p:nvSpPr>
        <p:spPr>
          <a:xfrm>
            <a:off x="457200" y="1484280"/>
            <a:ext cx="8229600" cy="649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spcBef>
                <a:spcPts val="799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</a:t>
            </a:r>
            <a:r>
              <a:rPr b="1" lang="fr-FR" sz="32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Visite du Parlement européen à Strasbourg</a:t>
            </a:r>
            <a:r>
              <a:rPr b="1" lang="fr-FR" sz="32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799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Picture 9" descr="CIMG3363"/>
          <p:cNvPicPr/>
          <p:nvPr/>
        </p:nvPicPr>
        <p:blipFill>
          <a:blip r:embed="rId4"/>
          <a:stretch/>
        </p:blipFill>
        <p:spPr>
          <a:xfrm>
            <a:off x="1692360" y="2060640"/>
            <a:ext cx="5976720" cy="4483080"/>
          </a:xfrm>
          <a:prstGeom prst="rect">
            <a:avLst/>
          </a:prstGeom>
          <a:ln>
            <a:noFill/>
          </a:ln>
        </p:spPr>
      </p:pic>
      <p:pic>
        <p:nvPicPr>
          <p:cNvPr id="109" name="Picture 10" descr="DSCN0300"/>
          <p:cNvPicPr/>
          <p:nvPr/>
        </p:nvPicPr>
        <p:blipFill>
          <a:blip r:embed="rId5"/>
          <a:stretch/>
        </p:blipFill>
        <p:spPr>
          <a:xfrm>
            <a:off x="6588000" y="4941720"/>
            <a:ext cx="2305080" cy="1730520"/>
          </a:xfrm>
          <a:prstGeom prst="rect">
            <a:avLst/>
          </a:prstGeom>
          <a:ln>
            <a:noFill/>
          </a:ln>
        </p:spPr>
      </p:pic>
      <p:pic>
        <p:nvPicPr>
          <p:cNvPr id="110" name="Picture 11" descr="CIMG3397"/>
          <p:cNvPicPr/>
          <p:nvPr/>
        </p:nvPicPr>
        <p:blipFill>
          <a:blip r:embed="rId6"/>
          <a:stretch/>
        </p:blipFill>
        <p:spPr>
          <a:xfrm>
            <a:off x="250920" y="4940280"/>
            <a:ext cx="2306520" cy="172872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4" name="Picture 5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115" name="Picture 6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116" name="Picture 7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sp>
        <p:nvSpPr>
          <p:cNvPr id="117" name="TextShape 4"/>
          <p:cNvSpPr txBox="1"/>
          <p:nvPr/>
        </p:nvSpPr>
        <p:spPr>
          <a:xfrm>
            <a:off x="0" y="1483920"/>
            <a:ext cx="8748720" cy="576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90000"/>
              </a:lnSpc>
              <a:spcBef>
                <a:spcPts val="799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 Remise des diplômes de jeunes eurocitoyens</a:t>
            </a:r>
            <a:r>
              <a:rPr b="1" lang="fr-FR" sz="32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799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Picture 9" descr="jeunes-eurocitoyens-diplomes"/>
          <p:cNvPicPr/>
          <p:nvPr/>
        </p:nvPicPr>
        <p:blipFill>
          <a:blip r:embed="rId4"/>
          <a:stretch/>
        </p:blipFill>
        <p:spPr>
          <a:xfrm>
            <a:off x="179280" y="2060640"/>
            <a:ext cx="5040360" cy="2579760"/>
          </a:xfrm>
          <a:prstGeom prst="rect">
            <a:avLst/>
          </a:prstGeom>
          <a:ln>
            <a:noFill/>
          </a:ln>
        </p:spPr>
      </p:pic>
      <p:pic>
        <p:nvPicPr>
          <p:cNvPr id="119" name="Picture 10" descr=""/>
          <p:cNvPicPr/>
          <p:nvPr/>
        </p:nvPicPr>
        <p:blipFill>
          <a:blip r:embed="rId5"/>
          <a:stretch/>
        </p:blipFill>
        <p:spPr>
          <a:xfrm>
            <a:off x="4427640" y="3463920"/>
            <a:ext cx="4464000" cy="312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logonac"/>
          <p:cNvPicPr/>
          <p:nvPr/>
        </p:nvPicPr>
        <p:blipFill>
          <a:blip r:embed="rId1"/>
          <a:stretch/>
        </p:blipFill>
        <p:spPr>
          <a:xfrm>
            <a:off x="900000" y="311040"/>
            <a:ext cx="1068480" cy="924120"/>
          </a:xfrm>
          <a:prstGeom prst="rect">
            <a:avLst/>
          </a:prstGeom>
          <a:ln>
            <a:noFill/>
          </a:ln>
        </p:spPr>
      </p:pic>
      <p:sp>
        <p:nvSpPr>
          <p:cNvPr id="121" name="TextShape 1"/>
          <p:cNvSpPr txBox="1"/>
          <p:nvPr/>
        </p:nvSpPr>
        <p:spPr>
          <a:xfrm>
            <a:off x="457200" y="274320"/>
            <a:ext cx="8291520" cy="6467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spcBef>
                <a:spcPts val="899"/>
              </a:spcBef>
            </a:pPr>
            <a:r>
              <a:rPr b="1" lang="fr-FR" sz="32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Bilan et perspectives</a:t>
            </a:r>
            <a:r>
              <a:rPr b="1" lang="fr-FR" sz="36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48"/>
              </a:spcBef>
            </a:pPr>
            <a:endParaRPr b="0"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spcBef>
                <a:spcPts val="598"/>
              </a:spcBef>
            </a:pP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80 élèves de CE2 et CM1 d’Aspach-Le-Bas se sont fortement impliqués dans les différentes actions proposées. Ils ont manifesté et exprimé beaucoup d’intérêt et de motivation dans ce partenariat expérimental.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spcBef>
                <a:spcPts val="598"/>
              </a:spcBef>
            </a:pP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collègues de notre école qui le souhaitent, pourront prolonger ces actions en 2012/2013, en participant au concours proposé par l’ONACVG :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697"/>
              </a:spcBef>
            </a:pPr>
            <a:r>
              <a:rPr b="1" i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Les petits artistes de la Mémoire »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00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</a:pPr>
            <a:r>
              <a:rPr b="1" i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Ce projet citoyen est à la disposition des collègues et des écoles désireux de faire vivre notre Mémoire.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598"/>
              </a:spcBef>
            </a:pPr>
            <a:r>
              <a:rPr b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 Juillet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2012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598"/>
              </a:spcBef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Picture 4" descr="logonac"/>
          <p:cNvPicPr/>
          <p:nvPr/>
        </p:nvPicPr>
        <p:blipFill>
          <a:blip r:embed="rId2"/>
          <a:stretch/>
        </p:blipFill>
        <p:spPr>
          <a:xfrm>
            <a:off x="7175520" y="333360"/>
            <a:ext cx="1068480" cy="92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68360" y="3429000"/>
            <a:ext cx="8229600" cy="324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90000"/>
              </a:lnSpc>
              <a:spcBef>
                <a:spcPts val="1247"/>
              </a:spcBef>
            </a:pPr>
            <a:r>
              <a:rPr b="1" lang="fr-FR" sz="20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DESCRIPTION DU PROJET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1123"/>
              </a:spcBef>
            </a:pPr>
            <a:r>
              <a:rPr b="0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Après avoir étudié en classe, la période historique de la Seconde Guerre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1123"/>
              </a:spcBef>
            </a:pPr>
            <a:r>
              <a:rPr b="0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mondiale, les élèves schweighousois de la classe de Mme Alix GASSER ont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1123"/>
              </a:spcBef>
            </a:pPr>
            <a:r>
              <a:rPr b="0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rédigé un questionnaire en lien avec la vie quotidienne des trois témoins de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1123"/>
              </a:spcBef>
            </a:pPr>
            <a:r>
              <a:rPr b="0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cette rencontre.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1123"/>
              </a:spcBef>
            </a:pPr>
            <a:r>
              <a:rPr b="0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questions ont ciblé principalement la vie à l’école, la vie en famille et la vie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1123"/>
              </a:spcBef>
            </a:pPr>
            <a:r>
              <a:rPr b="0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sociale du village d’Uffholtz à cette époque pour M. RUDLER, M.  LORENTZ et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1123"/>
              </a:spcBef>
            </a:pPr>
            <a:r>
              <a:rPr b="0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Mme DEL FRARI.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448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68360" y="333360"/>
            <a:ext cx="7789680" cy="29512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TEMOIGNAGES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CITOYENS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 L’ABRI-MEMOIRE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D’UFFHOLTZ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Le 6 juin 2013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Picture 5" descr="logonac"/>
          <p:cNvPicPr/>
          <p:nvPr/>
        </p:nvPicPr>
        <p:blipFill>
          <a:blip r:embed="rId1"/>
          <a:stretch/>
        </p:blipFill>
        <p:spPr>
          <a:xfrm>
            <a:off x="539640" y="476280"/>
            <a:ext cx="1944720" cy="1682640"/>
          </a:xfrm>
          <a:prstGeom prst="rect">
            <a:avLst/>
          </a:prstGeom>
          <a:ln>
            <a:noFill/>
          </a:ln>
        </p:spPr>
      </p:pic>
      <p:pic>
        <p:nvPicPr>
          <p:cNvPr id="126" name="Picture 6" descr="img_logo_ministere_education_nationale_751"/>
          <p:cNvPicPr/>
          <p:nvPr/>
        </p:nvPicPr>
        <p:blipFill>
          <a:blip r:embed="rId2"/>
          <a:stretch/>
        </p:blipFill>
        <p:spPr>
          <a:xfrm>
            <a:off x="7164360" y="692280"/>
            <a:ext cx="973080" cy="1128600"/>
          </a:xfrm>
          <a:prstGeom prst="rect">
            <a:avLst/>
          </a:prstGeom>
          <a:ln>
            <a:noFill/>
          </a:ln>
        </p:spPr>
      </p:pic>
      <p:pic>
        <p:nvPicPr>
          <p:cNvPr id="127" name="Picture 7" descr="File:Blason de ville d'Uffholtz (68).svg"/>
          <p:cNvPicPr/>
          <p:nvPr/>
        </p:nvPicPr>
        <p:blipFill>
          <a:blip r:embed="rId3"/>
          <a:stretch/>
        </p:blipFill>
        <p:spPr>
          <a:xfrm>
            <a:off x="5796000" y="2276640"/>
            <a:ext cx="809640" cy="890280"/>
          </a:xfrm>
          <a:prstGeom prst="rect">
            <a:avLst/>
          </a:prstGeom>
          <a:ln>
            <a:noFill/>
          </a:ln>
        </p:spPr>
      </p:pic>
      <p:pic>
        <p:nvPicPr>
          <p:cNvPr id="128" name="Picture 8" descr="Schweighouse_Thann"/>
          <p:cNvPicPr/>
          <p:nvPr/>
        </p:nvPicPr>
        <p:blipFill>
          <a:blip r:embed="rId4"/>
          <a:stretch/>
        </p:blipFill>
        <p:spPr>
          <a:xfrm>
            <a:off x="2124000" y="2276640"/>
            <a:ext cx="792360" cy="890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3428640"/>
            <a:ext cx="8507520" cy="3429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80000"/>
              </a:lnSpc>
              <a:spcBef>
                <a:spcPts val="1247"/>
              </a:spcBef>
            </a:pPr>
            <a:r>
              <a:rPr b="1" lang="fr-FR" sz="20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L’ELABORATION DU PROJET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61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873"/>
              </a:spcBef>
            </a:pPr>
            <a:r>
              <a:rPr b="1" lang="fr-FR" sz="1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 projet pédagogique relatif au Devoir de Mémoire a été initié par M. Christophe DEL FRARI,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873"/>
              </a:spcBef>
            </a:pPr>
            <a:r>
              <a:rPr b="1" lang="fr-FR" sz="1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professeur des écoles, commandant de réserve citoyenne relevant de la Délégation militaire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873"/>
              </a:spcBef>
            </a:pPr>
            <a:r>
              <a:rPr b="1" lang="fr-FR" sz="1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départementale du Haut-Rhin.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873"/>
              </a:spcBef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873"/>
              </a:spcBef>
            </a:pPr>
            <a:r>
              <a:rPr b="1" lang="fr-FR" sz="1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préparation de cet échange citoyen intergénérationnel a été menée en collaboration avec M.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873"/>
              </a:spcBef>
            </a:pPr>
            <a:r>
              <a:rPr b="1" lang="fr-FR" sz="1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Nicolas VIGNOS, Responsable de l’Abri-Mémoire et animateur de cette matinée de témoignages.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873"/>
              </a:spcBef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873"/>
              </a:spcBef>
            </a:pPr>
            <a:r>
              <a:rPr b="1" lang="fr-FR" sz="1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Cette rencontre a bénéficié du soutien de M. Jean-Paul WELTERLEN, Maire d’Uffhlotz et de M. 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873"/>
              </a:spcBef>
            </a:pPr>
            <a:r>
              <a:rPr b="1" lang="fr-FR" sz="1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Georges KAUFFMANN, président du syndicat scolaire de la Petite Doller et Maire d’Aspach-le-Bas.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468360" y="333360"/>
            <a:ext cx="7789680" cy="29512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TEMOIGNAGES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CITOYENS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 L’ABRI-MEMOIRE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D’UFFHOLTZ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Le 6 juin 2013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Picture 5" descr="logonac"/>
          <p:cNvPicPr/>
          <p:nvPr/>
        </p:nvPicPr>
        <p:blipFill>
          <a:blip r:embed="rId1"/>
          <a:stretch/>
        </p:blipFill>
        <p:spPr>
          <a:xfrm>
            <a:off x="539640" y="476280"/>
            <a:ext cx="1944720" cy="1682640"/>
          </a:xfrm>
          <a:prstGeom prst="rect">
            <a:avLst/>
          </a:prstGeom>
          <a:ln>
            <a:noFill/>
          </a:ln>
        </p:spPr>
      </p:pic>
      <p:pic>
        <p:nvPicPr>
          <p:cNvPr id="132" name="Picture 6" descr="img_logo_ministere_education_nationale_751"/>
          <p:cNvPicPr/>
          <p:nvPr/>
        </p:nvPicPr>
        <p:blipFill>
          <a:blip r:embed="rId2"/>
          <a:stretch/>
        </p:blipFill>
        <p:spPr>
          <a:xfrm>
            <a:off x="7164360" y="692280"/>
            <a:ext cx="973080" cy="1128600"/>
          </a:xfrm>
          <a:prstGeom prst="rect">
            <a:avLst/>
          </a:prstGeom>
          <a:ln>
            <a:noFill/>
          </a:ln>
        </p:spPr>
      </p:pic>
      <p:pic>
        <p:nvPicPr>
          <p:cNvPr id="133" name="Picture 7" descr="File:Blason de ville d'Uffholtz (68).svg"/>
          <p:cNvPicPr/>
          <p:nvPr/>
        </p:nvPicPr>
        <p:blipFill>
          <a:blip r:embed="rId3"/>
          <a:stretch/>
        </p:blipFill>
        <p:spPr>
          <a:xfrm>
            <a:off x="5796000" y="2276640"/>
            <a:ext cx="809640" cy="890280"/>
          </a:xfrm>
          <a:prstGeom prst="rect">
            <a:avLst/>
          </a:prstGeom>
          <a:ln>
            <a:noFill/>
          </a:ln>
        </p:spPr>
      </p:pic>
      <p:pic>
        <p:nvPicPr>
          <p:cNvPr id="134" name="Picture 8" descr="Schweighouse_Thann"/>
          <p:cNvPicPr/>
          <p:nvPr/>
        </p:nvPicPr>
        <p:blipFill>
          <a:blip r:embed="rId4"/>
          <a:stretch/>
        </p:blipFill>
        <p:spPr>
          <a:xfrm>
            <a:off x="2124000" y="2276640"/>
            <a:ext cx="792360" cy="890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68360" y="333360"/>
            <a:ext cx="7789680" cy="29512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TEMOIGNAGES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CITOYENS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 L’ABRI-MEMOIRE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D’UFFHOLTZ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Le 6 juin 2013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Picture 5" descr="logonac"/>
          <p:cNvPicPr/>
          <p:nvPr/>
        </p:nvPicPr>
        <p:blipFill>
          <a:blip r:embed="rId1"/>
          <a:stretch/>
        </p:blipFill>
        <p:spPr>
          <a:xfrm>
            <a:off x="539640" y="476280"/>
            <a:ext cx="1944720" cy="1682640"/>
          </a:xfrm>
          <a:prstGeom prst="rect">
            <a:avLst/>
          </a:prstGeom>
          <a:ln>
            <a:noFill/>
          </a:ln>
        </p:spPr>
      </p:pic>
      <p:pic>
        <p:nvPicPr>
          <p:cNvPr id="137" name="Picture 6" descr="img_logo_ministere_education_nationale_751"/>
          <p:cNvPicPr/>
          <p:nvPr/>
        </p:nvPicPr>
        <p:blipFill>
          <a:blip r:embed="rId2"/>
          <a:stretch/>
        </p:blipFill>
        <p:spPr>
          <a:xfrm>
            <a:off x="7164360" y="692280"/>
            <a:ext cx="973080" cy="1128600"/>
          </a:xfrm>
          <a:prstGeom prst="rect">
            <a:avLst/>
          </a:prstGeom>
          <a:ln>
            <a:noFill/>
          </a:ln>
        </p:spPr>
      </p:pic>
      <p:pic>
        <p:nvPicPr>
          <p:cNvPr id="138" name="Picture 7" descr="File:Blason de ville d'Uffholtz (68).svg"/>
          <p:cNvPicPr/>
          <p:nvPr/>
        </p:nvPicPr>
        <p:blipFill>
          <a:blip r:embed="rId3"/>
          <a:stretch/>
        </p:blipFill>
        <p:spPr>
          <a:xfrm>
            <a:off x="5796000" y="2276640"/>
            <a:ext cx="809640" cy="890280"/>
          </a:xfrm>
          <a:prstGeom prst="rect">
            <a:avLst/>
          </a:prstGeom>
          <a:ln>
            <a:noFill/>
          </a:ln>
        </p:spPr>
      </p:pic>
      <p:pic>
        <p:nvPicPr>
          <p:cNvPr id="139" name="Picture 8" descr="Schweighouse_Thann"/>
          <p:cNvPicPr/>
          <p:nvPr/>
        </p:nvPicPr>
        <p:blipFill>
          <a:blip r:embed="rId4"/>
          <a:stretch/>
        </p:blipFill>
        <p:spPr>
          <a:xfrm>
            <a:off x="2124000" y="2276640"/>
            <a:ext cx="792360" cy="890280"/>
          </a:xfrm>
          <a:prstGeom prst="rect">
            <a:avLst/>
          </a:prstGeom>
          <a:ln>
            <a:noFill/>
          </a:ln>
        </p:spPr>
      </p:pic>
      <p:pic>
        <p:nvPicPr>
          <p:cNvPr id="140" name="Picture 9" descr="1370504441928"/>
          <p:cNvPicPr/>
          <p:nvPr/>
        </p:nvPicPr>
        <p:blipFill>
          <a:blip r:embed="rId5"/>
          <a:stretch/>
        </p:blipFill>
        <p:spPr>
          <a:xfrm>
            <a:off x="324000" y="3400560"/>
            <a:ext cx="2438280" cy="1828800"/>
          </a:xfrm>
          <a:prstGeom prst="rect">
            <a:avLst/>
          </a:prstGeom>
          <a:ln>
            <a:noFill/>
          </a:ln>
        </p:spPr>
      </p:pic>
      <p:pic>
        <p:nvPicPr>
          <p:cNvPr id="141" name="Picture 11" descr="1370504461720"/>
          <p:cNvPicPr/>
          <p:nvPr/>
        </p:nvPicPr>
        <p:blipFill>
          <a:blip r:embed="rId6"/>
          <a:stretch/>
        </p:blipFill>
        <p:spPr>
          <a:xfrm>
            <a:off x="6381720" y="3400560"/>
            <a:ext cx="2438280" cy="1828800"/>
          </a:xfrm>
          <a:prstGeom prst="rect">
            <a:avLst/>
          </a:prstGeom>
          <a:ln>
            <a:noFill/>
          </a:ln>
        </p:spPr>
      </p:pic>
      <p:pic>
        <p:nvPicPr>
          <p:cNvPr id="142" name="Picture 19" descr="1370506549218"/>
          <p:cNvPicPr/>
          <p:nvPr/>
        </p:nvPicPr>
        <p:blipFill>
          <a:blip r:embed="rId7"/>
          <a:stretch/>
        </p:blipFill>
        <p:spPr>
          <a:xfrm>
            <a:off x="5302080" y="4913280"/>
            <a:ext cx="2438640" cy="1828800"/>
          </a:xfrm>
          <a:prstGeom prst="rect">
            <a:avLst/>
          </a:prstGeom>
          <a:ln>
            <a:noFill/>
          </a:ln>
        </p:spPr>
      </p:pic>
      <p:pic>
        <p:nvPicPr>
          <p:cNvPr id="143" name="Picture 21" descr="1370507197128"/>
          <p:cNvPicPr/>
          <p:nvPr/>
        </p:nvPicPr>
        <p:blipFill>
          <a:blip r:embed="rId8"/>
          <a:stretch/>
        </p:blipFill>
        <p:spPr>
          <a:xfrm>
            <a:off x="981000" y="4913280"/>
            <a:ext cx="2438640" cy="1828800"/>
          </a:xfrm>
          <a:prstGeom prst="rect">
            <a:avLst/>
          </a:prstGeom>
          <a:ln>
            <a:noFill/>
          </a:ln>
        </p:spPr>
      </p:pic>
      <p:pic>
        <p:nvPicPr>
          <p:cNvPr id="144" name="Picture 24" descr="1370507217392"/>
          <p:cNvPicPr/>
          <p:nvPr/>
        </p:nvPicPr>
        <p:blipFill>
          <a:blip r:embed="rId9"/>
          <a:stretch/>
        </p:blipFill>
        <p:spPr>
          <a:xfrm>
            <a:off x="3357720" y="3429000"/>
            <a:ext cx="2438280" cy="182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68360" y="333360"/>
            <a:ext cx="7789680" cy="29512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TEMOIGNAGES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CITOYENS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 L’ABRI-MEMOIRE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D’UFFHOLTZ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Le 6 juin 2013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5" descr="logonac"/>
          <p:cNvPicPr/>
          <p:nvPr/>
        </p:nvPicPr>
        <p:blipFill>
          <a:blip r:embed="rId1"/>
          <a:stretch/>
        </p:blipFill>
        <p:spPr>
          <a:xfrm>
            <a:off x="539640" y="476280"/>
            <a:ext cx="1944720" cy="1682640"/>
          </a:xfrm>
          <a:prstGeom prst="rect">
            <a:avLst/>
          </a:prstGeom>
          <a:ln>
            <a:noFill/>
          </a:ln>
        </p:spPr>
      </p:pic>
      <p:pic>
        <p:nvPicPr>
          <p:cNvPr id="147" name="Picture 6" descr="img_logo_ministere_education_nationale_751"/>
          <p:cNvPicPr/>
          <p:nvPr/>
        </p:nvPicPr>
        <p:blipFill>
          <a:blip r:embed="rId2"/>
          <a:stretch/>
        </p:blipFill>
        <p:spPr>
          <a:xfrm>
            <a:off x="7164360" y="692280"/>
            <a:ext cx="973080" cy="1128600"/>
          </a:xfrm>
          <a:prstGeom prst="rect">
            <a:avLst/>
          </a:prstGeom>
          <a:ln>
            <a:noFill/>
          </a:ln>
        </p:spPr>
      </p:pic>
      <p:pic>
        <p:nvPicPr>
          <p:cNvPr id="148" name="Picture 7" descr="File:Blason de ville d'Uffholtz (68).svg"/>
          <p:cNvPicPr/>
          <p:nvPr/>
        </p:nvPicPr>
        <p:blipFill>
          <a:blip r:embed="rId3"/>
          <a:stretch/>
        </p:blipFill>
        <p:spPr>
          <a:xfrm>
            <a:off x="5923080" y="2276640"/>
            <a:ext cx="809640" cy="890280"/>
          </a:xfrm>
          <a:prstGeom prst="rect">
            <a:avLst/>
          </a:prstGeom>
          <a:ln>
            <a:noFill/>
          </a:ln>
        </p:spPr>
      </p:pic>
      <p:pic>
        <p:nvPicPr>
          <p:cNvPr id="149" name="Picture 8" descr="Schweighouse_Thann"/>
          <p:cNvPicPr/>
          <p:nvPr/>
        </p:nvPicPr>
        <p:blipFill>
          <a:blip r:embed="rId4"/>
          <a:stretch/>
        </p:blipFill>
        <p:spPr>
          <a:xfrm>
            <a:off x="1979640" y="2276640"/>
            <a:ext cx="792000" cy="890280"/>
          </a:xfrm>
          <a:prstGeom prst="rect">
            <a:avLst/>
          </a:prstGeom>
          <a:ln>
            <a:noFill/>
          </a:ln>
        </p:spPr>
      </p:pic>
      <p:pic>
        <p:nvPicPr>
          <p:cNvPr id="150" name="Picture 12" descr="photo"/>
          <p:cNvPicPr/>
          <p:nvPr/>
        </p:nvPicPr>
        <p:blipFill>
          <a:blip r:embed="rId5"/>
          <a:stretch/>
        </p:blipFill>
        <p:spPr>
          <a:xfrm>
            <a:off x="820800" y="3357720"/>
            <a:ext cx="2527200" cy="3384360"/>
          </a:xfrm>
          <a:prstGeom prst="rect">
            <a:avLst/>
          </a:prstGeom>
          <a:ln>
            <a:noFill/>
          </a:ln>
        </p:spPr>
      </p:pic>
      <p:pic>
        <p:nvPicPr>
          <p:cNvPr id="151" name="Picture 13" descr="photo3"/>
          <p:cNvPicPr/>
          <p:nvPr/>
        </p:nvPicPr>
        <p:blipFill>
          <a:blip r:embed="rId6"/>
          <a:stretch/>
        </p:blipFill>
        <p:spPr>
          <a:xfrm>
            <a:off x="5357880" y="3357720"/>
            <a:ext cx="2527200" cy="3382920"/>
          </a:xfrm>
          <a:prstGeom prst="rect">
            <a:avLst/>
          </a:prstGeom>
          <a:ln>
            <a:noFill/>
          </a:ln>
        </p:spPr>
      </p:pic>
      <p:pic>
        <p:nvPicPr>
          <p:cNvPr id="152" name="Picture 16" descr="photo2"/>
          <p:cNvPicPr/>
          <p:nvPr/>
        </p:nvPicPr>
        <p:blipFill>
          <a:blip r:embed="rId7"/>
          <a:stretch/>
        </p:blipFill>
        <p:spPr>
          <a:xfrm>
            <a:off x="3125880" y="3357720"/>
            <a:ext cx="2527200" cy="3382920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2843280" y="2708280"/>
            <a:ext cx="3024000" cy="52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873"/>
              </a:spcBef>
            </a:pPr>
            <a:r>
              <a:rPr b="1" lang="fr-FR" sz="14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Panneau de synthèse élaboré par les élèves pour l’Abri-Mémoire.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68360" y="333360"/>
            <a:ext cx="7789680" cy="29512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TEMOIGNAGES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CITOYENS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 L’ABRI-MEMOIRE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D’UFFHOLTZ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Le 6 juin 2013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Picture 5" descr="logonac"/>
          <p:cNvPicPr/>
          <p:nvPr/>
        </p:nvPicPr>
        <p:blipFill>
          <a:blip r:embed="rId1"/>
          <a:stretch/>
        </p:blipFill>
        <p:spPr>
          <a:xfrm>
            <a:off x="539640" y="476280"/>
            <a:ext cx="1944720" cy="1682640"/>
          </a:xfrm>
          <a:prstGeom prst="rect">
            <a:avLst/>
          </a:prstGeom>
          <a:ln>
            <a:noFill/>
          </a:ln>
        </p:spPr>
      </p:pic>
      <p:pic>
        <p:nvPicPr>
          <p:cNvPr id="156" name="Picture 6" descr="img_logo_ministere_education_nationale_751"/>
          <p:cNvPicPr/>
          <p:nvPr/>
        </p:nvPicPr>
        <p:blipFill>
          <a:blip r:embed="rId2"/>
          <a:stretch/>
        </p:blipFill>
        <p:spPr>
          <a:xfrm>
            <a:off x="7164360" y="692280"/>
            <a:ext cx="973080" cy="1128600"/>
          </a:xfrm>
          <a:prstGeom prst="rect">
            <a:avLst/>
          </a:prstGeom>
          <a:ln>
            <a:noFill/>
          </a:ln>
        </p:spPr>
      </p:pic>
      <p:pic>
        <p:nvPicPr>
          <p:cNvPr id="157" name="Picture 7" descr="File:Blason de ville d'Uffholtz (68).svg"/>
          <p:cNvPicPr/>
          <p:nvPr/>
        </p:nvPicPr>
        <p:blipFill>
          <a:blip r:embed="rId3"/>
          <a:stretch/>
        </p:blipFill>
        <p:spPr>
          <a:xfrm>
            <a:off x="5796000" y="2276640"/>
            <a:ext cx="809640" cy="890280"/>
          </a:xfrm>
          <a:prstGeom prst="rect">
            <a:avLst/>
          </a:prstGeom>
          <a:ln>
            <a:noFill/>
          </a:ln>
        </p:spPr>
      </p:pic>
      <p:pic>
        <p:nvPicPr>
          <p:cNvPr id="158" name="Picture 8" descr="Schweighouse_Thann"/>
          <p:cNvPicPr/>
          <p:nvPr/>
        </p:nvPicPr>
        <p:blipFill>
          <a:blip r:embed="rId4"/>
          <a:stretch/>
        </p:blipFill>
        <p:spPr>
          <a:xfrm>
            <a:off x="2124000" y="2276640"/>
            <a:ext cx="792360" cy="89028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250920" y="3422520"/>
            <a:ext cx="8713800" cy="35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1" lang="fr-FR" sz="20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REMERCIEMENTS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fr-FR" sz="21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Aux témoins, pour leur engagement dans ce projet,</a:t>
            </a:r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fr-FR" sz="21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M. Nicolas VIGNOS, pour son investissement et sa collaboration,</a:t>
            </a:r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fr-FR" sz="21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Mme Alix GASSER et ses élèves, pour leur implication,</a:t>
            </a:r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fr-FR" sz="21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Messieurs Jean-Paul WELTERLEN et  Georges KAUFFMANN Maires d’Uffholtz et d’Aspach-le-Bas, pour leur soutien sans faille.</a:t>
            </a:r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fr-FR" sz="21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M. Bernard KEMPF, pour la réalisation de cette présentation numérique.</a:t>
            </a:r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i="1" lang="fr-FR" sz="21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11 juillet 2013                                           Christophe DEL FRARI.</a:t>
            </a:r>
            <a:endParaRPr b="0" lang="fr-FR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68360" y="333360"/>
            <a:ext cx="7789680" cy="29512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TEMOIGNAGES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CITOYENS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 L’ABRI-MEMOIRE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D’UFFHOLTZ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Le 6 juin 2013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Picture 5" descr="logonac"/>
          <p:cNvPicPr/>
          <p:nvPr/>
        </p:nvPicPr>
        <p:blipFill>
          <a:blip r:embed="rId1"/>
          <a:stretch/>
        </p:blipFill>
        <p:spPr>
          <a:xfrm>
            <a:off x="539640" y="476280"/>
            <a:ext cx="1944720" cy="1682640"/>
          </a:xfrm>
          <a:prstGeom prst="rect">
            <a:avLst/>
          </a:prstGeom>
          <a:ln>
            <a:noFill/>
          </a:ln>
        </p:spPr>
      </p:pic>
      <p:pic>
        <p:nvPicPr>
          <p:cNvPr id="162" name="Picture 6" descr="img_logo_ministere_education_nationale_751"/>
          <p:cNvPicPr/>
          <p:nvPr/>
        </p:nvPicPr>
        <p:blipFill>
          <a:blip r:embed="rId2"/>
          <a:stretch/>
        </p:blipFill>
        <p:spPr>
          <a:xfrm>
            <a:off x="7164360" y="692280"/>
            <a:ext cx="973080" cy="1128600"/>
          </a:xfrm>
          <a:prstGeom prst="rect">
            <a:avLst/>
          </a:prstGeom>
          <a:ln>
            <a:noFill/>
          </a:ln>
        </p:spPr>
      </p:pic>
      <p:pic>
        <p:nvPicPr>
          <p:cNvPr id="163" name="Picture 7" descr="File:Blason de ville d'Uffholtz (68).svg"/>
          <p:cNvPicPr/>
          <p:nvPr/>
        </p:nvPicPr>
        <p:blipFill>
          <a:blip r:embed="rId3"/>
          <a:stretch/>
        </p:blipFill>
        <p:spPr>
          <a:xfrm>
            <a:off x="5796000" y="2276640"/>
            <a:ext cx="809640" cy="890280"/>
          </a:xfrm>
          <a:prstGeom prst="rect">
            <a:avLst/>
          </a:prstGeom>
          <a:ln>
            <a:noFill/>
          </a:ln>
        </p:spPr>
      </p:pic>
      <p:pic>
        <p:nvPicPr>
          <p:cNvPr id="164" name="Picture 8" descr="Schweighouse_Thann"/>
          <p:cNvPicPr/>
          <p:nvPr/>
        </p:nvPicPr>
        <p:blipFill>
          <a:blip r:embed="rId4"/>
          <a:stretch/>
        </p:blipFill>
        <p:spPr>
          <a:xfrm>
            <a:off x="2124000" y="2276640"/>
            <a:ext cx="792360" cy="89028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684360" y="476280"/>
            <a:ext cx="7789680" cy="30970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TEMOIGNAGES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CITOYENS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 L’ABRI-MEMOIRE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D’UFFHOLTZ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Le 6 juin 2013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Picture 5" descr="logonac"/>
          <p:cNvPicPr/>
          <p:nvPr/>
        </p:nvPicPr>
        <p:blipFill>
          <a:blip r:embed="rId1"/>
          <a:stretch/>
        </p:blipFill>
        <p:spPr>
          <a:xfrm>
            <a:off x="741240" y="620640"/>
            <a:ext cx="1944720" cy="1683000"/>
          </a:xfrm>
          <a:prstGeom prst="rect">
            <a:avLst/>
          </a:prstGeom>
          <a:ln>
            <a:noFill/>
          </a:ln>
        </p:spPr>
      </p:pic>
      <p:pic>
        <p:nvPicPr>
          <p:cNvPr id="46" name="Picture 6" descr="img_logo_ministere_education_nationale_751"/>
          <p:cNvPicPr/>
          <p:nvPr/>
        </p:nvPicPr>
        <p:blipFill>
          <a:blip r:embed="rId2"/>
          <a:stretch/>
        </p:blipFill>
        <p:spPr>
          <a:xfrm>
            <a:off x="7164360" y="692280"/>
            <a:ext cx="973080" cy="1128600"/>
          </a:xfrm>
          <a:prstGeom prst="rect">
            <a:avLst/>
          </a:prstGeom>
          <a:ln>
            <a:noFill/>
          </a:ln>
        </p:spPr>
      </p:pic>
      <p:pic>
        <p:nvPicPr>
          <p:cNvPr id="47" name="Picture 7" descr="File:Blason de ville d'Uffholtz (68).svg"/>
          <p:cNvPicPr/>
          <p:nvPr/>
        </p:nvPicPr>
        <p:blipFill>
          <a:blip r:embed="rId3"/>
          <a:stretch/>
        </p:blipFill>
        <p:spPr>
          <a:xfrm>
            <a:off x="6012000" y="2565360"/>
            <a:ext cx="809640" cy="890640"/>
          </a:xfrm>
          <a:prstGeom prst="rect">
            <a:avLst/>
          </a:prstGeom>
          <a:ln>
            <a:noFill/>
          </a:ln>
        </p:spPr>
      </p:pic>
      <p:pic>
        <p:nvPicPr>
          <p:cNvPr id="48" name="Picture 8" descr="Schweighouse_Thann"/>
          <p:cNvPicPr/>
          <p:nvPr/>
        </p:nvPicPr>
        <p:blipFill>
          <a:blip r:embed="rId4"/>
          <a:stretch/>
        </p:blipFill>
        <p:spPr>
          <a:xfrm>
            <a:off x="2357280" y="2565360"/>
            <a:ext cx="792360" cy="890640"/>
          </a:xfrm>
          <a:prstGeom prst="rect">
            <a:avLst/>
          </a:prstGeom>
          <a:ln>
            <a:noFill/>
          </a:ln>
        </p:spPr>
      </p:pic>
      <p:sp>
        <p:nvSpPr>
          <p:cNvPr id="49" name="CustomShape 2"/>
          <p:cNvSpPr/>
          <p:nvPr/>
        </p:nvSpPr>
        <p:spPr>
          <a:xfrm>
            <a:off x="179280" y="3594240"/>
            <a:ext cx="8820360" cy="309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spcBef>
                <a:spcPts val="1749"/>
              </a:spcBef>
            </a:pPr>
            <a:r>
              <a:rPr b="1" lang="fr-FR" sz="28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GENESE DU PROJET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élèves de CM2 de l’école de Schweighouse (RPI des 2 Aspach-Michelbach-Schweighouse) ont participé activement à une rencontre citoyenne intergénérationnelle à l’Abri-Mémoire d’Uffholtz, le 6 juin 2013.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1500"/>
              </a:spcBef>
            </a:pPr>
            <a:r>
              <a:rPr b="1" lang="fr-FR" sz="24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Ces écoliers avaient déjà bénéficié en 2011-2012 du « partenariat citoyen expérimental » d’Aspach-le-Bas.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152280" y="1483920"/>
            <a:ext cx="8763120" cy="537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lnSpc>
                <a:spcPct val="80000"/>
              </a:lnSpc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François 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SCHERR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80000"/>
              </a:lnSpc>
              <a:spcBef>
                <a:spcPts val="448"/>
              </a:spcBef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Directeur départemental de l’Office National des Anciens Combattants et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80000"/>
              </a:lnSpc>
              <a:spcBef>
                <a:spcPts val="448"/>
              </a:spcBef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Victimes de Guerre du Haut-Rhin.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Georges 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KAUFFMANN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80000"/>
              </a:lnSpc>
              <a:spcBef>
                <a:spcPts val="448"/>
              </a:spcBef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Maire d’Aspach-Le-Bas et Président du syndicat scolaire de la Petite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80000"/>
              </a:lnSpc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Doller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Bernard 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KEMPF</a:t>
            </a: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Directeur du RPI des 2 Aspach – Michelbach –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Schweighouse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les enseignants d’Aspach-Le-Bas :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Mmes Myriam 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CHATELET</a:t>
            </a: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Alizé 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JAECKER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Professeurs des écoles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Christophe </a:t>
            </a:r>
            <a:r>
              <a:rPr b="1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 FRARI </a:t>
            </a: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Professeur des écoles.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Commandant de réserve citoyenne de l’Armée de Terre.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Initiateur du projet citoyen expérimental agréé </a:t>
            </a:r>
            <a:r>
              <a:rPr b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 le Colonel Gilbert HENRY,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r>
              <a:rPr b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Délégué Militaire Départemental du Haut-Rhin.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Picture 4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53" name="Picture 5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54" name="Picture 6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179280" y="1599840"/>
            <a:ext cx="8785440" cy="4708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spcBef>
                <a:spcPts val="697"/>
              </a:spcBef>
            </a:pPr>
            <a:r>
              <a:rPr b="1" lang="fr-FR" sz="28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L’origine du projet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550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550"/>
              </a:spcBef>
            </a:pP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Monsieur </a:t>
            </a:r>
            <a:r>
              <a:rPr b="1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François SCHERR</a:t>
            </a: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Directeur départemental de l’Office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160000"/>
              </a:lnSpc>
              <a:spcBef>
                <a:spcPts val="550"/>
              </a:spcBef>
            </a:pP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National des Anciens Combattants et Victimes de Guerre est à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160000"/>
              </a:lnSpc>
              <a:spcBef>
                <a:spcPts val="550"/>
              </a:spcBef>
            </a:pP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l’origine du partenariat citoyen expérimental entre l’ONACVG, la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160000"/>
              </a:lnSpc>
              <a:spcBef>
                <a:spcPts val="550"/>
              </a:spcBef>
            </a:pP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mairie d’Aspach–Le-Bas et les 3 classes de ce site pédagogique.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160000"/>
              </a:lnSpc>
              <a:spcBef>
                <a:spcPts val="550"/>
              </a:spcBef>
            </a:pP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Cette proposition de partenariat fait suite à la présentation du projet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just">
              <a:lnSpc>
                <a:spcPct val="160000"/>
              </a:lnSpc>
              <a:spcBef>
                <a:spcPts val="550"/>
              </a:spcBef>
            </a:pPr>
            <a:r>
              <a:rPr b="0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citoyen élaboré par M. </a:t>
            </a:r>
            <a:r>
              <a:rPr b="1" i="1" lang="fr-FR" sz="2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 FRARI.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9" name="Picture 6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60" name="Picture 7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61" name="Picture 8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3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720">
              <a:lnSpc>
                <a:spcPct val="80000"/>
              </a:lnSpc>
              <a:spcBef>
                <a:spcPts val="448"/>
              </a:spcBef>
            </a:pPr>
            <a:r>
              <a:rPr b="1" i="1" lang="fr-FR" sz="1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Picture 5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66" name="Picture 6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67" name="Picture 7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sp>
        <p:nvSpPr>
          <p:cNvPr id="68" name="TextShape 4"/>
          <p:cNvSpPr txBox="1"/>
          <p:nvPr/>
        </p:nvSpPr>
        <p:spPr>
          <a:xfrm>
            <a:off x="179280" y="1600200"/>
            <a:ext cx="8785440" cy="5068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609480" indent="-609480" algn="ctr">
              <a:lnSpc>
                <a:spcPct val="80000"/>
              </a:lnSpc>
              <a:spcBef>
                <a:spcPts val="697"/>
              </a:spcBef>
            </a:pPr>
            <a:r>
              <a:rPr b="1" lang="fr-FR" sz="28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actions proposées aux élèves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r>
              <a:rPr b="1" lang="fr-FR" sz="2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Préparation et participation à la commémoration du 8 Mai.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349"/>
              </a:spcBef>
              <a:buClr>
                <a:srgbClr val="0000cc"/>
              </a:buClr>
              <a:buFont typeface="Arial"/>
              <a:buAutoNum type="arabicPeriod"/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r>
              <a:rPr b="1" lang="fr-FR" sz="2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Participation active au témoignage citoyen de M. Gérard DE TURCKHEIM, le 10 mai 2012.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349"/>
              </a:spcBef>
              <a:buClr>
                <a:srgbClr val="0000cc"/>
              </a:buClr>
              <a:buFont typeface="Arial"/>
              <a:buAutoNum type="arabicPeriod"/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r>
              <a:rPr b="1" lang="fr-FR" sz="2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Participation active au rallye citoyen, les 14, 15 et 16 mai 2012.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r>
              <a:rPr b="1" lang="fr-FR" sz="2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Réalisation d’exposés sur l’Union européenne et inauguration de l’exposition eurocitoyenne le 9 juin 2012.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r>
              <a:rPr b="1" lang="fr-FR" sz="2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Participation active lors de la visite du Parlement Européen de Strasbourg les 26 et 28 juin 2012.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just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AutoNum type="arabicPeriod"/>
            </a:pPr>
            <a:r>
              <a:rPr b="1" lang="fr-FR" sz="2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Cérémonie officielle de remise des diplômes du jeune eurocitoyen le 2 juillet 2012.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499"/>
              </a:spcBef>
              <a:buClr>
                <a:srgbClr val="0000cc"/>
              </a:buClr>
              <a:buFont typeface="Arial"/>
              <a:buChar char="•"/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250560" y="2565360"/>
            <a:ext cx="2808360" cy="4021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spcBef>
                <a:spcPts val="697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cérémonie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associant l’UNC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locale, la mairie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les élèves de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697"/>
              </a:spcBef>
            </a:pPr>
            <a:r>
              <a:rPr b="0" lang="fr-FR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notre école.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3"/>
          <p:cNvSpPr/>
          <p:nvPr/>
        </p:nvSpPr>
        <p:spPr>
          <a:xfrm>
            <a:off x="468360" y="2602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3" name="Picture 6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74" name="Picture 7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75" name="Picture 8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sp>
        <p:nvSpPr>
          <p:cNvPr id="76" name="TextShape 5"/>
          <p:cNvSpPr txBox="1"/>
          <p:nvPr/>
        </p:nvSpPr>
        <p:spPr>
          <a:xfrm>
            <a:off x="0" y="1484280"/>
            <a:ext cx="8964720" cy="100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742680" indent="-285480" algn="ctr">
              <a:spcBef>
                <a:spcPts val="598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Préparation et participation à la commémoration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 algn="ctr">
              <a:spcBef>
                <a:spcPts val="697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 8 Mai</a:t>
            </a:r>
            <a:r>
              <a:rPr b="1" lang="fr-FR" sz="28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 algn="ctr"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 algn="ctr"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Picture 10" descr="DSC04010"/>
          <p:cNvPicPr/>
          <p:nvPr/>
        </p:nvPicPr>
        <p:blipFill>
          <a:blip r:embed="rId4"/>
          <a:stretch/>
        </p:blipFill>
        <p:spPr>
          <a:xfrm>
            <a:off x="3419640" y="2563920"/>
            <a:ext cx="5329080" cy="399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1" name="Picture 5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82" name="Picture 6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83" name="Picture 7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sp>
        <p:nvSpPr>
          <p:cNvPr id="84" name="TextShape 4"/>
          <p:cNvSpPr txBox="1"/>
          <p:nvPr/>
        </p:nvSpPr>
        <p:spPr>
          <a:xfrm>
            <a:off x="395280" y="1557000"/>
            <a:ext cx="8229600" cy="1036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90000"/>
              </a:lnSpc>
              <a:spcBef>
                <a:spcPts val="598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Participation active au témoignage citoyen de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799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Gérard DE TURCKHEIM, le 10 mai 2012</a:t>
            </a:r>
            <a:r>
              <a:rPr b="1" lang="fr-FR" sz="32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Picture 9" descr="le-temoignage-du-baron-canonnier"/>
          <p:cNvPicPr/>
          <p:nvPr/>
        </p:nvPicPr>
        <p:blipFill>
          <a:blip r:embed="rId4"/>
          <a:stretch/>
        </p:blipFill>
        <p:spPr>
          <a:xfrm>
            <a:off x="828720" y="2637000"/>
            <a:ext cx="7488360" cy="401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250920" y="1484280"/>
            <a:ext cx="8713800" cy="51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Picture 5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90" name="Picture 6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91" name="Picture 7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sp>
        <p:nvSpPr>
          <p:cNvPr id="92" name="TextShape 4"/>
          <p:cNvSpPr txBox="1"/>
          <p:nvPr/>
        </p:nvSpPr>
        <p:spPr>
          <a:xfrm>
            <a:off x="468000" y="1557000"/>
            <a:ext cx="8218440" cy="511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Participation active au rallye citoyen</a:t>
            </a:r>
            <a:r>
              <a:rPr b="1" lang="fr-FR" sz="28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90000"/>
              </a:lnSpc>
              <a:spcBef>
                <a:spcPts val="697"/>
              </a:spcBef>
            </a:pP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73"/>
              </a:spcBef>
            </a:pPr>
            <a:r>
              <a:rPr b="0" lang="fr-FR" sz="23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Elaboration d’un questionnaire proposé aux élèves à partir</a:t>
            </a:r>
            <a:endParaRPr b="0" lang="fr-FR" sz="2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73"/>
              </a:spcBef>
            </a:pPr>
            <a:r>
              <a:rPr b="0" lang="fr-FR" sz="23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l’exposition « La Citoyenneté » prêtée par l’ONACVG.</a:t>
            </a:r>
            <a:endParaRPr b="0" lang="fr-FR" sz="2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73"/>
              </a:spcBef>
            </a:pPr>
            <a:endParaRPr b="0" lang="fr-FR" sz="2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Picture 9" descr="P1000029"/>
          <p:cNvPicPr/>
          <p:nvPr/>
        </p:nvPicPr>
        <p:blipFill>
          <a:blip r:embed="rId4"/>
          <a:stretch/>
        </p:blipFill>
        <p:spPr>
          <a:xfrm>
            <a:off x="1690560" y="2060640"/>
            <a:ext cx="5689800" cy="370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 algn="ctr">
              <a:spcBef>
                <a:spcPts val="598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Réalisation d’exposés sur l’Union Européenne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598"/>
              </a:spcBef>
            </a:pPr>
            <a:r>
              <a:rPr b="1" lang="fr-FR" sz="24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inauguration de l’exposition eurocitoyenne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697"/>
              </a:spcBef>
            </a:pPr>
            <a:r>
              <a:rPr b="1" lang="fr-FR" sz="2800" spc="-1" strike="noStrike" u="sng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solidFill>
            <a:srgbClr val="ccffff"/>
          </a:solidFill>
          <a:ln w="50760">
            <a:solidFill>
              <a:srgbClr val="3333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CITOYEN EXPERIMENTAL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5" descr="logonac"/>
          <p:cNvPicPr/>
          <p:nvPr/>
        </p:nvPicPr>
        <p:blipFill>
          <a:blip r:embed="rId1"/>
          <a:stretch/>
        </p:blipFill>
        <p:spPr>
          <a:xfrm>
            <a:off x="684360" y="404640"/>
            <a:ext cx="1008000" cy="871560"/>
          </a:xfrm>
          <a:prstGeom prst="rect">
            <a:avLst/>
          </a:prstGeom>
          <a:ln>
            <a:noFill/>
          </a:ln>
        </p:spPr>
      </p:pic>
      <p:pic>
        <p:nvPicPr>
          <p:cNvPr id="98" name="Picture 6" descr="aspach_le_bas"/>
          <p:cNvPicPr/>
          <p:nvPr/>
        </p:nvPicPr>
        <p:blipFill>
          <a:blip r:embed="rId2"/>
          <a:stretch/>
        </p:blipFill>
        <p:spPr>
          <a:xfrm>
            <a:off x="7367760" y="476280"/>
            <a:ext cx="517320" cy="582480"/>
          </a:xfrm>
          <a:prstGeom prst="rect">
            <a:avLst/>
          </a:prstGeom>
          <a:ln>
            <a:noFill/>
          </a:ln>
        </p:spPr>
      </p:pic>
      <p:pic>
        <p:nvPicPr>
          <p:cNvPr id="99" name="Picture 7" descr="EDUC NAT"/>
          <p:cNvPicPr/>
          <p:nvPr/>
        </p:nvPicPr>
        <p:blipFill>
          <a:blip r:embed="rId3"/>
          <a:stretch/>
        </p:blipFill>
        <p:spPr>
          <a:xfrm>
            <a:off x="7956720" y="476280"/>
            <a:ext cx="630000" cy="581040"/>
          </a:xfrm>
          <a:prstGeom prst="rect">
            <a:avLst/>
          </a:prstGeom>
          <a:ln>
            <a:noFill/>
          </a:ln>
        </p:spPr>
      </p:pic>
      <p:pic>
        <p:nvPicPr>
          <p:cNvPr id="100" name="Picture 8" descr="ecoliers-eurocitoyens"/>
          <p:cNvPicPr/>
          <p:nvPr/>
        </p:nvPicPr>
        <p:blipFill>
          <a:blip r:embed="rId4"/>
          <a:stretch/>
        </p:blipFill>
        <p:spPr>
          <a:xfrm>
            <a:off x="1476360" y="2637000"/>
            <a:ext cx="6165720" cy="37828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Application>LibreOffice/5.2.7.2$Windows_x86 LibreOffice_project/2b7f1e640c46ceb28adf43ee075a6e8b8439ed10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2013-07-11T22:43:00Z</dcterms:created>
  <dc:creator>Sqli</dc:creator>
  <dc:description/>
  <dc:language>fr-FR</dc:language>
  <cp:lastModifiedBy>DEL FRARI Christophe</cp:lastModifiedBy>
  <dcterms:modified xsi:type="dcterms:W3CDTF">2013-07-12T15:10:14Z</dcterms:modified>
  <cp:revision>21</cp:revision>
  <dc:subject/>
  <dc:title>Diapositive 1</dc:title>
</cp:coreProperties>
</file>