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media/image28.jpeg" ContentType="image/jpeg"/>
  <Override PartName="/ppt/media/image1.png" ContentType="image/png"/>
  <Override PartName="/ppt/media/image2.png" ContentType="image/png"/>
  <Override PartName="/ppt/media/image3.jpeg" ContentType="image/jpeg"/>
  <Override PartName="/ppt/media/image21.png" ContentType="image/png"/>
  <Override PartName="/ppt/media/image6.jpeg" ContentType="image/jpeg"/>
  <Override PartName="/ppt/media/image4.png" ContentType="image/png"/>
  <Override PartName="/ppt/media/image7.png" ContentType="image/png"/>
  <Override PartName="/ppt/media/image5.jpeg" ContentType="image/jpeg"/>
  <Override PartName="/ppt/media/image8.jpeg" ContentType="image/jpeg"/>
  <Override PartName="/ppt/media/image9.jpeg" ContentType="image/jpeg"/>
  <Override PartName="/ppt/media/image10.png" ContentType="image/png"/>
  <Override PartName="/ppt/media/image11.jpeg" ContentType="image/jpeg"/>
  <Override PartName="/ppt/media/image12.jpeg" ContentType="image/jpeg"/>
  <Override PartName="/ppt/media/image13.png" ContentType="image/png"/>
  <Override PartName="/ppt/media/image29.png" ContentType="image/png"/>
  <Override PartName="/ppt/media/image14.jpeg" ContentType="image/jpeg"/>
  <Override PartName="/ppt/media/image15.jpeg" ContentType="image/jpeg"/>
  <Override PartName="/ppt/media/image16.jpeg" ContentType="image/jpeg"/>
  <Override PartName="/ppt/media/image24.jpeg" ContentType="image/jpeg"/>
  <Override PartName="/ppt/media/image17.png" ContentType="image/png"/>
  <Override PartName="/ppt/media/image18.jpeg" ContentType="image/jpeg"/>
  <Override PartName="/ppt/media/image19.jpeg" ContentType="image/jpeg"/>
  <Override PartName="/ppt/media/image20.jpeg" ContentType="image/jpeg"/>
  <Override PartName="/ppt/media/image22.jpeg" ContentType="image/jpeg"/>
  <Override PartName="/ppt/media/image23.jpeg" ContentType="image/jpeg"/>
  <Override PartName="/ppt/media/image36.jpeg" ContentType="image/jpeg"/>
  <Override PartName="/ppt/media/image25.png" ContentType="image/png"/>
  <Override PartName="/ppt/media/image26.jpeg" ContentType="image/jpeg"/>
  <Override PartName="/ppt/media/image27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7.jpeg" ContentType="image/jpeg"/>
  <Override PartName="/ppt/media/image35.png" ContentType="image/png"/>
  <Override PartName="/ppt/media/image38.png" ContentType="image/png"/>
  <Override PartName="/ppt/media/image39.jpeg" ContentType="image/jpeg"/>
  <Override PartName="/ppt/media/image40.jpeg" ContentType="image/jpe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799"/>
              </a:spcBef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799"/>
              </a:spcBef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rIns="90000" tIns="46800" bIns="46800"/>
          <a:p>
            <a:pPr/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rIns="90000" tIns="46800" bIns="46800"/>
          <a:p>
            <a:pPr/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rIns="90000" tIns="46800" bIns="46800"/>
          <a:p>
            <a:pPr algn="r"/>
            <a:fld id="{1F7569C7-AEE6-49DE-8239-64C6804A5BB6}" type="slidenum"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png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png"/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7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png"/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png"/><Relationship Id="rId6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ccffff"/>
          </a:solidFill>
          <a:ln w="50760">
            <a:solidFill>
              <a:srgbClr val="333399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PARTENARIAT CITOYEN EXPERIMENTAL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TextShape 2"/>
          <p:cNvSpPr txBox="1"/>
          <p:nvPr/>
        </p:nvSpPr>
        <p:spPr>
          <a:xfrm>
            <a:off x="250560" y="1484280"/>
            <a:ext cx="8713800" cy="5184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>
              <a:lnSpc>
                <a:spcPct val="80000"/>
              </a:lnSpc>
              <a:spcBef>
                <a:spcPts val="697"/>
              </a:spcBef>
            </a:pPr>
            <a:r>
              <a:rPr b="0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M. François </a:t>
            </a:r>
            <a:r>
              <a:rPr b="1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SCHERR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just">
              <a:lnSpc>
                <a:spcPct val="80000"/>
              </a:lnSpc>
              <a:spcBef>
                <a:spcPts val="448"/>
              </a:spcBef>
            </a:pPr>
            <a:r>
              <a:rPr b="1" i="1" lang="fr-FR" sz="1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Directeur départemental de l’Office National des Anciens Combattants et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just">
              <a:lnSpc>
                <a:spcPct val="80000"/>
              </a:lnSpc>
              <a:spcBef>
                <a:spcPts val="448"/>
              </a:spcBef>
            </a:pPr>
            <a:r>
              <a:rPr b="1" i="1" lang="fr-FR" sz="1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Victimes de Guerre du Haut-Rhin.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0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M. Georges </a:t>
            </a:r>
            <a:r>
              <a:rPr b="1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KAUFFMANN 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just">
              <a:lnSpc>
                <a:spcPct val="80000"/>
              </a:lnSpc>
              <a:spcBef>
                <a:spcPts val="448"/>
              </a:spcBef>
            </a:pPr>
            <a:r>
              <a:rPr b="1" i="1" lang="fr-FR" sz="1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Maire d’Aspach-Le-Bas et Président du syndicat scolaire de la Petite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just">
              <a:lnSpc>
                <a:spcPct val="80000"/>
              </a:lnSpc>
            </a:pPr>
            <a:r>
              <a:rPr b="1" i="1" lang="fr-FR" sz="1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Doller</a:t>
            </a:r>
            <a:r>
              <a:rPr b="1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448"/>
              </a:spcBef>
            </a:pPr>
            <a:r>
              <a:rPr b="0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M. Bernard </a:t>
            </a:r>
            <a:r>
              <a:rPr b="1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KEMPF</a:t>
            </a:r>
            <a:r>
              <a:rPr b="0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i="1" lang="fr-FR" sz="1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Directeur du RPI des 2 Aspach – Michelbach –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1" i="1" lang="fr-FR" sz="1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Schweighouse</a:t>
            </a:r>
            <a:r>
              <a:rPr b="1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697"/>
              </a:spcBef>
            </a:pPr>
            <a:r>
              <a:rPr b="0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les enseignants d’Aspach-Le-Bas :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697"/>
              </a:spcBef>
            </a:pPr>
            <a:r>
              <a:rPr b="0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Mmes Myriam </a:t>
            </a:r>
            <a:r>
              <a:rPr b="1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CHATELET</a:t>
            </a:r>
            <a:r>
              <a:rPr b="0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Alizé </a:t>
            </a:r>
            <a:r>
              <a:rPr b="1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JAECKER 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448"/>
              </a:spcBef>
            </a:pPr>
            <a:r>
              <a:rPr b="1" i="1" lang="fr-FR" sz="1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Professeurs des écoles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448"/>
              </a:spcBef>
            </a:pPr>
            <a:r>
              <a:rPr b="0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M. Christophe </a:t>
            </a:r>
            <a:r>
              <a:rPr b="1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DEL FRARI </a:t>
            </a:r>
            <a:r>
              <a:rPr b="1" i="1" lang="fr-FR" sz="1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Professeur des écoles. Réserviste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448"/>
              </a:spcBef>
            </a:pPr>
            <a:r>
              <a:rPr b="1" i="1" lang="fr-FR" sz="1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citoyen de l’Armée de Terre. Initiateur du projet citoyen expérimental agréé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448"/>
              </a:spcBef>
            </a:pPr>
            <a:r>
              <a:rPr b="1" lang="fr-FR" sz="1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 le Colonel Gilbert HENRY, </a:t>
            </a:r>
            <a:r>
              <a:rPr b="1" i="1" lang="fr-FR" sz="1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Délégué Militaire Départemental du Haut-Rhin.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448"/>
              </a:spcBef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" name="Picture 9" descr="logonac"/>
          <p:cNvPicPr/>
          <p:nvPr/>
        </p:nvPicPr>
        <p:blipFill>
          <a:blip r:embed="rId1"/>
          <a:stretch/>
        </p:blipFill>
        <p:spPr>
          <a:xfrm>
            <a:off x="684360" y="404640"/>
            <a:ext cx="1008000" cy="871560"/>
          </a:xfrm>
          <a:prstGeom prst="rect">
            <a:avLst/>
          </a:prstGeom>
          <a:ln>
            <a:noFill/>
          </a:ln>
        </p:spPr>
      </p:pic>
      <p:pic>
        <p:nvPicPr>
          <p:cNvPr id="42" name="Picture 10" descr="aspach_le_bas"/>
          <p:cNvPicPr/>
          <p:nvPr/>
        </p:nvPicPr>
        <p:blipFill>
          <a:blip r:embed="rId2"/>
          <a:stretch/>
        </p:blipFill>
        <p:spPr>
          <a:xfrm>
            <a:off x="7367760" y="476280"/>
            <a:ext cx="517320" cy="582480"/>
          </a:xfrm>
          <a:prstGeom prst="rect">
            <a:avLst/>
          </a:prstGeom>
          <a:ln>
            <a:noFill/>
          </a:ln>
        </p:spPr>
      </p:pic>
      <p:pic>
        <p:nvPicPr>
          <p:cNvPr id="43" name="Picture 11" descr="EDUC NAT"/>
          <p:cNvPicPr/>
          <p:nvPr/>
        </p:nvPicPr>
        <p:blipFill>
          <a:blip r:embed="rId3"/>
          <a:stretch/>
        </p:blipFill>
        <p:spPr>
          <a:xfrm>
            <a:off x="7956720" y="476280"/>
            <a:ext cx="630000" cy="581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4" descr="logonac"/>
          <p:cNvPicPr/>
          <p:nvPr/>
        </p:nvPicPr>
        <p:blipFill>
          <a:blip r:embed="rId1"/>
          <a:stretch/>
        </p:blipFill>
        <p:spPr>
          <a:xfrm>
            <a:off x="900000" y="311040"/>
            <a:ext cx="1068480" cy="924120"/>
          </a:xfrm>
          <a:prstGeom prst="rect">
            <a:avLst/>
          </a:prstGeom>
          <a:ln>
            <a:noFill/>
          </a:ln>
        </p:spPr>
      </p:pic>
      <p:sp>
        <p:nvSpPr>
          <p:cNvPr id="110" name="TextShape 1"/>
          <p:cNvSpPr txBox="1"/>
          <p:nvPr/>
        </p:nvSpPr>
        <p:spPr>
          <a:xfrm>
            <a:off x="457200" y="274320"/>
            <a:ext cx="8291520" cy="61786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 algn="ctr">
              <a:spcBef>
                <a:spcPts val="899"/>
              </a:spcBef>
            </a:pPr>
            <a:r>
              <a:rPr b="1" lang="fr-FR" sz="32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Bilan et perspectives</a:t>
            </a:r>
            <a:r>
              <a:rPr b="1" lang="fr-FR" sz="36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spcBef>
                <a:spcPts val="448"/>
              </a:spcBef>
            </a:pPr>
            <a:endParaRPr b="0"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just">
              <a:spcBef>
                <a:spcPts val="598"/>
              </a:spcBef>
            </a:pPr>
            <a:r>
              <a:rPr b="1" lang="fr-FR" sz="24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b="1" lang="fr-FR" sz="24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80 élèves de CE2 et CM1 d’Aspach-Le-Bas se sont fortement impliqués dans les différentes actions proposées. Ils ont manifesté et exprimé beaucoup d’intérêt et de motivation dans ce partenariat expérimental.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just">
              <a:spcBef>
                <a:spcPts val="598"/>
              </a:spcBef>
            </a:pPr>
            <a:r>
              <a:rPr b="1" lang="fr-FR" sz="24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b="1" lang="fr-FR" sz="24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collègues de notre école qui le souhaitent, pourront prolonger ces actions en 2012/2013, en participant au concours proposé par l’ONACVG : 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spcBef>
                <a:spcPts val="697"/>
              </a:spcBef>
            </a:pPr>
            <a:r>
              <a:rPr b="1" i="1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« Les petits artistes de la Mémoire »</a:t>
            </a:r>
            <a:r>
              <a:rPr b="1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spcBef>
                <a:spcPts val="400"/>
              </a:spcBef>
            </a:pP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</a:pPr>
            <a:r>
              <a:rPr b="1" i="1" lang="fr-FR" sz="24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Ce projet citoyen est à la disposition des collègues et des écoles désireux de faire vivre notre Mémoire.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spcBef>
                <a:spcPts val="598"/>
              </a:spcBef>
            </a:pPr>
            <a:r>
              <a:rPr b="1" lang="fr-FR" sz="1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9 Juillet</a:t>
            </a:r>
            <a:r>
              <a:rPr b="1" lang="fr-FR" sz="24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1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2012</a:t>
            </a:r>
            <a:r>
              <a:rPr b="1" lang="fr-FR" sz="24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24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24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24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24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Christophe DEL FRARI.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spcBef>
                <a:spcPts val="598"/>
              </a:spcBef>
            </a:pP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1" name="Picture 8" descr="logonac"/>
          <p:cNvPicPr/>
          <p:nvPr/>
        </p:nvPicPr>
        <p:blipFill>
          <a:blip r:embed="rId2"/>
          <a:stretch/>
        </p:blipFill>
        <p:spPr>
          <a:xfrm>
            <a:off x="7175520" y="333360"/>
            <a:ext cx="1068480" cy="924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4" dur="indefinite" restart="never" nodeType="tmRoot">
          <p:childTnLst>
            <p:seq>
              <p:cTn id="75" nodeType="mainSeq">
                <p:childTnLst>
                  <p:par>
                    <p:cTn id="76" fill="freeze">
                      <p:stCondLst>
                        <p:cond delay="0"/>
                      </p:stCondLst>
                      <p:childTnLst>
                        <p:par>
                          <p:cTn id="77" fill="freeze">
                            <p:stCondLst>
                              <p:cond delay="0"/>
                            </p:stCondLst>
                            <p:childTnLst>
                              <p:par>
                                <p:cTn id="78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179280" y="1599840"/>
            <a:ext cx="8785440" cy="4708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 algn="ctr">
              <a:spcBef>
                <a:spcPts val="697"/>
              </a:spcBef>
            </a:pPr>
            <a:r>
              <a:rPr b="1" lang="fr-FR" sz="28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L’origine du projet 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spcBef>
                <a:spcPts val="550"/>
              </a:spcBef>
            </a:pP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spcBef>
                <a:spcPts val="550"/>
              </a:spcBef>
            </a:pPr>
            <a:r>
              <a:rPr b="0" i="1" lang="fr-FR" sz="2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Monsieur </a:t>
            </a:r>
            <a:r>
              <a:rPr b="1" i="1" lang="fr-FR" sz="2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François SCHERR</a:t>
            </a:r>
            <a:r>
              <a:rPr b="0" i="1" lang="fr-FR" sz="2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Directeur départemental de l’Office</a:t>
            </a:r>
            <a:endParaRPr b="0" lang="fr-F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just">
              <a:lnSpc>
                <a:spcPct val="160000"/>
              </a:lnSpc>
              <a:spcBef>
                <a:spcPts val="550"/>
              </a:spcBef>
            </a:pPr>
            <a:r>
              <a:rPr b="0" i="1" lang="fr-FR" sz="2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National des Anciens Combattants et Victimes de Guerre est à</a:t>
            </a:r>
            <a:endParaRPr b="0" lang="fr-F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just">
              <a:lnSpc>
                <a:spcPct val="160000"/>
              </a:lnSpc>
              <a:spcBef>
                <a:spcPts val="550"/>
              </a:spcBef>
            </a:pPr>
            <a:r>
              <a:rPr b="0" i="1" lang="fr-FR" sz="2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l’origine du partenariat citoyen expérimental entre l’ONACVG, la</a:t>
            </a:r>
            <a:endParaRPr b="0" lang="fr-F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just">
              <a:lnSpc>
                <a:spcPct val="160000"/>
              </a:lnSpc>
              <a:spcBef>
                <a:spcPts val="550"/>
              </a:spcBef>
            </a:pPr>
            <a:r>
              <a:rPr b="0" i="1" lang="fr-FR" sz="2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mairie d’Aspach–Le-Bas et les 3 classes de ce site pédagogique.</a:t>
            </a:r>
            <a:endParaRPr b="0" lang="fr-F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just">
              <a:lnSpc>
                <a:spcPct val="160000"/>
              </a:lnSpc>
              <a:spcBef>
                <a:spcPts val="550"/>
              </a:spcBef>
            </a:pPr>
            <a:r>
              <a:rPr b="0" i="1" lang="fr-FR" sz="2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Cette proposition de partenariat fait suite à la présentation du projet</a:t>
            </a:r>
            <a:endParaRPr b="0" lang="fr-F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just">
              <a:lnSpc>
                <a:spcPct val="160000"/>
              </a:lnSpc>
              <a:spcBef>
                <a:spcPts val="550"/>
              </a:spcBef>
            </a:pPr>
            <a:r>
              <a:rPr b="0" i="1" lang="fr-FR" sz="2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citoyen élaboré par M. </a:t>
            </a:r>
            <a:r>
              <a:rPr b="1" i="1" lang="fr-FR" sz="2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DEL FRARI.</a:t>
            </a:r>
            <a:endParaRPr b="0" lang="fr-F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CustomShape 3"/>
          <p:cNvSpPr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solidFill>
            <a:srgbClr val="ccffff"/>
          </a:solidFill>
          <a:ln w="50760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PARTENARIAT CITOYEN EXPERIMENTAL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250920" y="1484280"/>
            <a:ext cx="8713800" cy="518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8" name="Picture 12" descr="logonac"/>
          <p:cNvPicPr/>
          <p:nvPr/>
        </p:nvPicPr>
        <p:blipFill>
          <a:blip r:embed="rId1"/>
          <a:stretch/>
        </p:blipFill>
        <p:spPr>
          <a:xfrm>
            <a:off x="684360" y="404640"/>
            <a:ext cx="1008000" cy="871560"/>
          </a:xfrm>
          <a:prstGeom prst="rect">
            <a:avLst/>
          </a:prstGeom>
          <a:ln>
            <a:noFill/>
          </a:ln>
        </p:spPr>
      </p:pic>
      <p:pic>
        <p:nvPicPr>
          <p:cNvPr id="49" name="Picture 13" descr="aspach_le_bas"/>
          <p:cNvPicPr/>
          <p:nvPr/>
        </p:nvPicPr>
        <p:blipFill>
          <a:blip r:embed="rId2"/>
          <a:stretch/>
        </p:blipFill>
        <p:spPr>
          <a:xfrm>
            <a:off x="7367760" y="476280"/>
            <a:ext cx="517320" cy="582480"/>
          </a:xfrm>
          <a:prstGeom prst="rect">
            <a:avLst/>
          </a:prstGeom>
          <a:ln>
            <a:noFill/>
          </a:ln>
        </p:spPr>
      </p:pic>
      <p:pic>
        <p:nvPicPr>
          <p:cNvPr id="50" name="Picture 14" descr="EDUC NAT"/>
          <p:cNvPicPr/>
          <p:nvPr/>
        </p:nvPicPr>
        <p:blipFill>
          <a:blip r:embed="rId3"/>
          <a:stretch/>
        </p:blipFill>
        <p:spPr>
          <a:xfrm>
            <a:off x="7956720" y="476280"/>
            <a:ext cx="630000" cy="581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>
                <p:childTnLst>
                  <p:par>
                    <p:cTn id="13" fill="freeze">
                      <p:stCondLst>
                        <p:cond delay="0"/>
                      </p:stCondLst>
                      <p:childTnLst>
                        <p:par>
                          <p:cTn id="14" fill="freeze">
                            <p:stCondLst>
                              <p:cond delay="0"/>
                            </p:stCondLst>
                            <p:childTnLst>
                              <p:par>
                                <p:cTn id="15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CustomShape 2"/>
          <p:cNvSpPr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solidFill>
            <a:srgbClr val="ccffff"/>
          </a:solidFill>
          <a:ln w="50760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PARTENARIAT CITOYEN EXPERIMENTAL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CustomShape 3"/>
          <p:cNvSpPr/>
          <p:nvPr/>
        </p:nvSpPr>
        <p:spPr>
          <a:xfrm>
            <a:off x="250920" y="1484280"/>
            <a:ext cx="8713800" cy="518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42720">
              <a:lnSpc>
                <a:spcPct val="80000"/>
              </a:lnSpc>
              <a:spcBef>
                <a:spcPts val="448"/>
              </a:spcBef>
            </a:pPr>
            <a:r>
              <a:rPr b="1" i="1" lang="fr-FR" sz="1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4" name="Picture 6" descr="logonac"/>
          <p:cNvPicPr/>
          <p:nvPr/>
        </p:nvPicPr>
        <p:blipFill>
          <a:blip r:embed="rId1"/>
          <a:stretch/>
        </p:blipFill>
        <p:spPr>
          <a:xfrm>
            <a:off x="684360" y="404640"/>
            <a:ext cx="1008000" cy="871560"/>
          </a:xfrm>
          <a:prstGeom prst="rect">
            <a:avLst/>
          </a:prstGeom>
          <a:ln>
            <a:noFill/>
          </a:ln>
        </p:spPr>
      </p:pic>
      <p:pic>
        <p:nvPicPr>
          <p:cNvPr id="55" name="Picture 7" descr="aspach_le_bas"/>
          <p:cNvPicPr/>
          <p:nvPr/>
        </p:nvPicPr>
        <p:blipFill>
          <a:blip r:embed="rId2"/>
          <a:stretch/>
        </p:blipFill>
        <p:spPr>
          <a:xfrm>
            <a:off x="7367760" y="476280"/>
            <a:ext cx="517320" cy="582480"/>
          </a:xfrm>
          <a:prstGeom prst="rect">
            <a:avLst/>
          </a:prstGeom>
          <a:ln>
            <a:noFill/>
          </a:ln>
        </p:spPr>
      </p:pic>
      <p:pic>
        <p:nvPicPr>
          <p:cNvPr id="56" name="Picture 8" descr="EDUC NAT"/>
          <p:cNvPicPr/>
          <p:nvPr/>
        </p:nvPicPr>
        <p:blipFill>
          <a:blip r:embed="rId3"/>
          <a:stretch/>
        </p:blipFill>
        <p:spPr>
          <a:xfrm>
            <a:off x="7956720" y="476280"/>
            <a:ext cx="630000" cy="581040"/>
          </a:xfrm>
          <a:prstGeom prst="rect">
            <a:avLst/>
          </a:prstGeom>
          <a:ln>
            <a:noFill/>
          </a:ln>
        </p:spPr>
      </p:pic>
      <p:sp>
        <p:nvSpPr>
          <p:cNvPr id="57" name="TextShape 4"/>
          <p:cNvSpPr txBox="1"/>
          <p:nvPr/>
        </p:nvSpPr>
        <p:spPr>
          <a:xfrm>
            <a:off x="179280" y="1600200"/>
            <a:ext cx="8785440" cy="5068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609480" indent="-609480" algn="ctr">
              <a:lnSpc>
                <a:spcPct val="80000"/>
              </a:lnSpc>
              <a:spcBef>
                <a:spcPts val="697"/>
              </a:spcBef>
            </a:pPr>
            <a:r>
              <a:rPr b="1" lang="fr-FR" sz="28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actions proposées aux élèves 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>
              <a:lnSpc>
                <a:spcPct val="80000"/>
              </a:lnSpc>
              <a:spcBef>
                <a:spcPts val="697"/>
              </a:spcBef>
            </a:pP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>
              <a:lnSpc>
                <a:spcPct val="80000"/>
              </a:lnSpc>
              <a:spcBef>
                <a:spcPts val="499"/>
              </a:spcBef>
              <a:buClr>
                <a:srgbClr val="0000cc"/>
              </a:buClr>
              <a:buFont typeface="Arial"/>
              <a:buAutoNum type="arabicPeriod"/>
            </a:pPr>
            <a:r>
              <a:rPr b="1" lang="fr-FR" sz="20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Préparation et participation à la commémoration du 8 Mai.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 algn="just">
              <a:lnSpc>
                <a:spcPct val="80000"/>
              </a:lnSpc>
              <a:spcBef>
                <a:spcPts val="349"/>
              </a:spcBef>
              <a:buClr>
                <a:srgbClr val="0000cc"/>
              </a:buClr>
              <a:buFont typeface="Arial"/>
              <a:buAutoNum type="arabicPeriod"/>
            </a:pP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 algn="just">
              <a:lnSpc>
                <a:spcPct val="80000"/>
              </a:lnSpc>
              <a:spcBef>
                <a:spcPts val="499"/>
              </a:spcBef>
              <a:buClr>
                <a:srgbClr val="0000cc"/>
              </a:buClr>
              <a:buFont typeface="Arial"/>
              <a:buAutoNum type="arabicPeriod"/>
            </a:pPr>
            <a:r>
              <a:rPr b="1" lang="fr-FR" sz="20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Participation active au témoignage citoyen de M. Gérard DE TURCKHEIM, le 10 mai 2012.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 algn="just">
              <a:lnSpc>
                <a:spcPct val="80000"/>
              </a:lnSpc>
              <a:spcBef>
                <a:spcPts val="349"/>
              </a:spcBef>
              <a:buClr>
                <a:srgbClr val="0000cc"/>
              </a:buClr>
              <a:buFont typeface="Arial"/>
              <a:buAutoNum type="arabicPeriod"/>
            </a:pP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 algn="just">
              <a:lnSpc>
                <a:spcPct val="80000"/>
              </a:lnSpc>
              <a:spcBef>
                <a:spcPts val="499"/>
              </a:spcBef>
              <a:buClr>
                <a:srgbClr val="0000cc"/>
              </a:buClr>
              <a:buFont typeface="Arial"/>
              <a:buAutoNum type="arabicPeriod"/>
            </a:pPr>
            <a:r>
              <a:rPr b="1" lang="fr-FR" sz="20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Participation active au rallye citoyen, les 14, 15 et 16 mai 2012.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 algn="just">
              <a:lnSpc>
                <a:spcPct val="80000"/>
              </a:lnSpc>
              <a:spcBef>
                <a:spcPts val="499"/>
              </a:spcBef>
              <a:buClr>
                <a:srgbClr val="0000cc"/>
              </a:buClr>
              <a:buFont typeface="Arial"/>
              <a:buAutoNum type="arabicPeriod"/>
            </a:pP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 algn="just">
              <a:lnSpc>
                <a:spcPct val="80000"/>
              </a:lnSpc>
              <a:spcBef>
                <a:spcPts val="499"/>
              </a:spcBef>
              <a:buClr>
                <a:srgbClr val="0000cc"/>
              </a:buClr>
              <a:buFont typeface="Arial"/>
              <a:buAutoNum type="arabicPeriod"/>
            </a:pPr>
            <a:r>
              <a:rPr b="1" lang="fr-FR" sz="20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Réalisation d’exposés sur l’Union européenne et inauguration de l’exposition eurocitoyenne le 9 juin 2012.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 algn="just">
              <a:lnSpc>
                <a:spcPct val="80000"/>
              </a:lnSpc>
              <a:spcBef>
                <a:spcPts val="499"/>
              </a:spcBef>
              <a:buClr>
                <a:srgbClr val="0000cc"/>
              </a:buClr>
              <a:buFont typeface="Arial"/>
              <a:buAutoNum type="arabicPeriod"/>
            </a:pP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 algn="just">
              <a:lnSpc>
                <a:spcPct val="80000"/>
              </a:lnSpc>
              <a:spcBef>
                <a:spcPts val="499"/>
              </a:spcBef>
              <a:buClr>
                <a:srgbClr val="0000cc"/>
              </a:buClr>
              <a:buFont typeface="Arial"/>
              <a:buAutoNum type="arabicPeriod"/>
            </a:pPr>
            <a:r>
              <a:rPr b="1" lang="fr-FR" sz="20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Participation active lors de la visite du Parlement Européen de Strasbourg les 26 et 28 juin 2012.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 algn="just">
              <a:lnSpc>
                <a:spcPct val="80000"/>
              </a:lnSpc>
              <a:spcBef>
                <a:spcPts val="499"/>
              </a:spcBef>
              <a:buClr>
                <a:srgbClr val="0000cc"/>
              </a:buClr>
              <a:buFont typeface="Arial"/>
              <a:buAutoNum type="arabicPeriod"/>
            </a:pP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 algn="just">
              <a:lnSpc>
                <a:spcPct val="80000"/>
              </a:lnSpc>
              <a:spcBef>
                <a:spcPts val="499"/>
              </a:spcBef>
              <a:buClr>
                <a:srgbClr val="0000cc"/>
              </a:buClr>
              <a:buFont typeface="Arial"/>
              <a:buAutoNum type="arabicPeriod"/>
            </a:pPr>
            <a:r>
              <a:rPr b="1" lang="fr-FR" sz="20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Cérémonie officielle de remise des diplômes du jeune eurocitoyen le 2 juillet 2012.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>
              <a:lnSpc>
                <a:spcPct val="80000"/>
              </a:lnSpc>
              <a:spcBef>
                <a:spcPts val="499"/>
              </a:spcBef>
              <a:buClr>
                <a:srgbClr val="0000cc"/>
              </a:buClr>
              <a:buFont typeface="Arial"/>
              <a:buChar char="•"/>
            </a:pP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>
                <p:childTnLst>
                  <p:par>
                    <p:cTn id="19" fill="freeze">
                      <p:stCondLst>
                        <p:cond delay="0"/>
                      </p:stCondLst>
                      <p:childTnLst>
                        <p:par>
                          <p:cTn id="20" fill="freeze">
                            <p:stCondLst>
                              <p:cond delay="0"/>
                            </p:stCondLst>
                            <p:childTnLst>
                              <p:par>
                                <p:cTn id="21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freeze">
                            <p:stCondLst>
                              <p:cond delay="1"/>
                            </p:stCondLst>
                            <p:childTnLst>
                              <p:par>
                                <p:cTn id="24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TextShape 2"/>
          <p:cNvSpPr txBox="1"/>
          <p:nvPr/>
        </p:nvSpPr>
        <p:spPr>
          <a:xfrm>
            <a:off x="250560" y="2565360"/>
            <a:ext cx="2808360" cy="4021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>
              <a:spcBef>
                <a:spcPts val="697"/>
              </a:spcBef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spcBef>
                <a:spcPts val="697"/>
              </a:spcBef>
            </a:pPr>
            <a:r>
              <a:rPr b="0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Une cérémonie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spcBef>
                <a:spcPts val="697"/>
              </a:spcBef>
            </a:pPr>
            <a:r>
              <a:rPr b="0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associant l’UNC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spcBef>
                <a:spcPts val="697"/>
              </a:spcBef>
            </a:pPr>
            <a:r>
              <a:rPr b="0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locale, la mairie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spcBef>
                <a:spcPts val="697"/>
              </a:spcBef>
            </a:pPr>
            <a:r>
              <a:rPr b="0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les élèves de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spcBef>
                <a:spcPts val="697"/>
              </a:spcBef>
            </a:pPr>
            <a:r>
              <a:rPr b="0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notre école.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CustomShape 3"/>
          <p:cNvSpPr/>
          <p:nvPr/>
        </p:nvSpPr>
        <p:spPr>
          <a:xfrm>
            <a:off x="468360" y="260280"/>
            <a:ext cx="8229600" cy="1143000"/>
          </a:xfrm>
          <a:prstGeom prst="rect">
            <a:avLst/>
          </a:prstGeom>
          <a:solidFill>
            <a:srgbClr val="ccffff"/>
          </a:solidFill>
          <a:ln w="50760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PARTENARIAT CITOYEN EXPERIMENTAL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CustomShape 4"/>
          <p:cNvSpPr/>
          <p:nvPr/>
        </p:nvSpPr>
        <p:spPr>
          <a:xfrm>
            <a:off x="250920" y="1484280"/>
            <a:ext cx="8713800" cy="518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2" name="Picture 7" descr="logonac"/>
          <p:cNvPicPr/>
          <p:nvPr/>
        </p:nvPicPr>
        <p:blipFill>
          <a:blip r:embed="rId1"/>
          <a:stretch/>
        </p:blipFill>
        <p:spPr>
          <a:xfrm>
            <a:off x="684360" y="404640"/>
            <a:ext cx="1008000" cy="871560"/>
          </a:xfrm>
          <a:prstGeom prst="rect">
            <a:avLst/>
          </a:prstGeom>
          <a:ln>
            <a:noFill/>
          </a:ln>
        </p:spPr>
      </p:pic>
      <p:pic>
        <p:nvPicPr>
          <p:cNvPr id="63" name="Picture 8" descr="aspach_le_bas"/>
          <p:cNvPicPr/>
          <p:nvPr/>
        </p:nvPicPr>
        <p:blipFill>
          <a:blip r:embed="rId2"/>
          <a:stretch/>
        </p:blipFill>
        <p:spPr>
          <a:xfrm>
            <a:off x="7367760" y="476280"/>
            <a:ext cx="517320" cy="582480"/>
          </a:xfrm>
          <a:prstGeom prst="rect">
            <a:avLst/>
          </a:prstGeom>
          <a:ln>
            <a:noFill/>
          </a:ln>
        </p:spPr>
      </p:pic>
      <p:pic>
        <p:nvPicPr>
          <p:cNvPr id="64" name="Picture 9" descr="EDUC NAT"/>
          <p:cNvPicPr/>
          <p:nvPr/>
        </p:nvPicPr>
        <p:blipFill>
          <a:blip r:embed="rId3"/>
          <a:stretch/>
        </p:blipFill>
        <p:spPr>
          <a:xfrm>
            <a:off x="7956720" y="476280"/>
            <a:ext cx="630000" cy="581040"/>
          </a:xfrm>
          <a:prstGeom prst="rect">
            <a:avLst/>
          </a:prstGeom>
          <a:ln>
            <a:noFill/>
          </a:ln>
        </p:spPr>
      </p:pic>
      <p:sp>
        <p:nvSpPr>
          <p:cNvPr id="65" name="TextShape 5"/>
          <p:cNvSpPr txBox="1"/>
          <p:nvPr/>
        </p:nvSpPr>
        <p:spPr>
          <a:xfrm>
            <a:off x="0" y="1484280"/>
            <a:ext cx="8964720" cy="1008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lvl="1" marL="742680" indent="-285480" algn="ctr">
              <a:spcBef>
                <a:spcPts val="598"/>
              </a:spcBef>
            </a:pPr>
            <a:r>
              <a:rPr b="1" lang="fr-FR" sz="24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 Préparation et participation à la commémoration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 algn="ctr">
              <a:spcBef>
                <a:spcPts val="697"/>
              </a:spcBef>
            </a:pPr>
            <a:r>
              <a:rPr b="1" lang="fr-FR" sz="24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du 8 Mai</a:t>
            </a:r>
            <a:r>
              <a:rPr b="1" lang="fr-FR" sz="28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 algn="ctr">
              <a:spcBef>
                <a:spcPts val="697"/>
              </a:spcBef>
            </a:pP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 algn="ctr">
              <a:spcBef>
                <a:spcPts val="697"/>
              </a:spcBef>
            </a:pP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" name="Picture 20" descr="DSC04010"/>
          <p:cNvPicPr/>
          <p:nvPr/>
        </p:nvPicPr>
        <p:blipFill>
          <a:blip r:embed="rId4"/>
          <a:stretch/>
        </p:blipFill>
        <p:spPr>
          <a:xfrm>
            <a:off x="3419640" y="2563920"/>
            <a:ext cx="5329080" cy="3997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6" dur="indefinite" restart="never" nodeType="tmRoot">
          <p:childTnLst>
            <p:seq>
              <p:cTn id="27" nodeType="mainSeq">
                <p:childTnLst>
                  <p:par>
                    <p:cTn id="28" fill="freeze">
                      <p:stCondLst>
                        <p:cond delay="0"/>
                      </p:stCondLst>
                      <p:childTnLst>
                        <p:par>
                          <p:cTn id="29" fill="freeze">
                            <p:stCondLst>
                              <p:cond delay="0"/>
                            </p:stCondLst>
                            <p:childTnLst>
                              <p:par>
                                <p:cTn id="30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freeze">
                            <p:stCondLst>
                              <p:cond delay="1"/>
                            </p:stCondLst>
                            <p:childTnLst>
                              <p:par>
                                <p:cTn id="33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freeze">
                            <p:stCondLst>
                              <p:cond delay="2"/>
                            </p:stCondLst>
                            <p:childTnLst>
                              <p:par>
                                <p:cTn id="36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CustomShape 2"/>
          <p:cNvSpPr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solidFill>
            <a:srgbClr val="ccffff"/>
          </a:solidFill>
          <a:ln w="50760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PARTENARIAT CITOYEN EXPERIMENTAL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CustomShape 3"/>
          <p:cNvSpPr/>
          <p:nvPr/>
        </p:nvSpPr>
        <p:spPr>
          <a:xfrm>
            <a:off x="250920" y="1484280"/>
            <a:ext cx="8713800" cy="518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0" name="Picture 6" descr="logonac"/>
          <p:cNvPicPr/>
          <p:nvPr/>
        </p:nvPicPr>
        <p:blipFill>
          <a:blip r:embed="rId1"/>
          <a:stretch/>
        </p:blipFill>
        <p:spPr>
          <a:xfrm>
            <a:off x="684360" y="404640"/>
            <a:ext cx="1008000" cy="871560"/>
          </a:xfrm>
          <a:prstGeom prst="rect">
            <a:avLst/>
          </a:prstGeom>
          <a:ln>
            <a:noFill/>
          </a:ln>
        </p:spPr>
      </p:pic>
      <p:pic>
        <p:nvPicPr>
          <p:cNvPr id="71" name="Picture 7" descr="aspach_le_bas"/>
          <p:cNvPicPr/>
          <p:nvPr/>
        </p:nvPicPr>
        <p:blipFill>
          <a:blip r:embed="rId2"/>
          <a:stretch/>
        </p:blipFill>
        <p:spPr>
          <a:xfrm>
            <a:off x="7367760" y="476280"/>
            <a:ext cx="517320" cy="582480"/>
          </a:xfrm>
          <a:prstGeom prst="rect">
            <a:avLst/>
          </a:prstGeom>
          <a:ln>
            <a:noFill/>
          </a:ln>
        </p:spPr>
      </p:pic>
      <p:pic>
        <p:nvPicPr>
          <p:cNvPr id="72" name="Picture 8" descr="EDUC NAT"/>
          <p:cNvPicPr/>
          <p:nvPr/>
        </p:nvPicPr>
        <p:blipFill>
          <a:blip r:embed="rId3"/>
          <a:stretch/>
        </p:blipFill>
        <p:spPr>
          <a:xfrm>
            <a:off x="7956720" y="476280"/>
            <a:ext cx="630000" cy="581040"/>
          </a:xfrm>
          <a:prstGeom prst="rect">
            <a:avLst/>
          </a:prstGeom>
          <a:ln>
            <a:noFill/>
          </a:ln>
        </p:spPr>
      </p:pic>
      <p:sp>
        <p:nvSpPr>
          <p:cNvPr id="73" name="TextShape 4"/>
          <p:cNvSpPr txBox="1"/>
          <p:nvPr/>
        </p:nvSpPr>
        <p:spPr>
          <a:xfrm>
            <a:off x="395280" y="1557000"/>
            <a:ext cx="8229600" cy="1036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 algn="ctr">
              <a:lnSpc>
                <a:spcPct val="90000"/>
              </a:lnSpc>
              <a:spcBef>
                <a:spcPts val="598"/>
              </a:spcBef>
            </a:pPr>
            <a:r>
              <a:rPr b="1" lang="fr-FR" sz="24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 Participation active au témoignage citoyen de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90000"/>
              </a:lnSpc>
              <a:spcBef>
                <a:spcPts val="799"/>
              </a:spcBef>
            </a:pPr>
            <a:r>
              <a:rPr b="1" lang="fr-FR" sz="24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M. Gérard DE TURCKHEIM, le 10 mai 2012</a:t>
            </a:r>
            <a:r>
              <a:rPr b="1" lang="fr-FR" sz="32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4" name="Picture 21" descr="le-temoignage-du-baron-canonnier"/>
          <p:cNvPicPr/>
          <p:nvPr/>
        </p:nvPicPr>
        <p:blipFill>
          <a:blip r:embed="rId4"/>
          <a:stretch/>
        </p:blipFill>
        <p:spPr>
          <a:xfrm>
            <a:off x="828720" y="2637000"/>
            <a:ext cx="7488360" cy="4012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8" dur="indefinite" restart="never" nodeType="tmRoot">
          <p:childTnLst>
            <p:seq>
              <p:cTn id="39" nodeType="mainSeq">
                <p:childTnLst>
                  <p:par>
                    <p:cTn id="40" fill="freeze">
                      <p:stCondLst>
                        <p:cond delay="0"/>
                      </p:stCondLst>
                      <p:childTnLst>
                        <p:par>
                          <p:cTn id="41" fill="freeze">
                            <p:stCondLst>
                              <p:cond delay="0"/>
                            </p:stCondLst>
                            <p:childTnLst>
                              <p:par>
                                <p:cTn id="42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freeze">
                            <p:stCondLst>
                              <p:cond delay="1"/>
                            </p:stCondLst>
                            <p:childTnLst>
                              <p:par>
                                <p:cTn id="45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CustomShape 2"/>
          <p:cNvSpPr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solidFill>
            <a:srgbClr val="ccffff"/>
          </a:solidFill>
          <a:ln w="50760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PARTENARIAT CITOYEN EXPERIMENTAL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CustomShape 3"/>
          <p:cNvSpPr/>
          <p:nvPr/>
        </p:nvSpPr>
        <p:spPr>
          <a:xfrm>
            <a:off x="250920" y="1484280"/>
            <a:ext cx="8713800" cy="518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8" name="Picture 6" descr="logonac"/>
          <p:cNvPicPr/>
          <p:nvPr/>
        </p:nvPicPr>
        <p:blipFill>
          <a:blip r:embed="rId1"/>
          <a:stretch/>
        </p:blipFill>
        <p:spPr>
          <a:xfrm>
            <a:off x="684360" y="404640"/>
            <a:ext cx="1008000" cy="871560"/>
          </a:xfrm>
          <a:prstGeom prst="rect">
            <a:avLst/>
          </a:prstGeom>
          <a:ln>
            <a:noFill/>
          </a:ln>
        </p:spPr>
      </p:pic>
      <p:pic>
        <p:nvPicPr>
          <p:cNvPr id="79" name="Picture 7" descr="aspach_le_bas"/>
          <p:cNvPicPr/>
          <p:nvPr/>
        </p:nvPicPr>
        <p:blipFill>
          <a:blip r:embed="rId2"/>
          <a:stretch/>
        </p:blipFill>
        <p:spPr>
          <a:xfrm>
            <a:off x="7367760" y="476280"/>
            <a:ext cx="517320" cy="582480"/>
          </a:xfrm>
          <a:prstGeom prst="rect">
            <a:avLst/>
          </a:prstGeom>
          <a:ln>
            <a:noFill/>
          </a:ln>
        </p:spPr>
      </p:pic>
      <p:pic>
        <p:nvPicPr>
          <p:cNvPr id="80" name="Picture 8" descr="EDUC NAT"/>
          <p:cNvPicPr/>
          <p:nvPr/>
        </p:nvPicPr>
        <p:blipFill>
          <a:blip r:embed="rId3"/>
          <a:stretch/>
        </p:blipFill>
        <p:spPr>
          <a:xfrm>
            <a:off x="7956720" y="476280"/>
            <a:ext cx="630000" cy="581040"/>
          </a:xfrm>
          <a:prstGeom prst="rect">
            <a:avLst/>
          </a:prstGeom>
          <a:ln>
            <a:noFill/>
          </a:ln>
        </p:spPr>
      </p:pic>
      <p:sp>
        <p:nvSpPr>
          <p:cNvPr id="81" name="TextShape 4"/>
          <p:cNvSpPr txBox="1"/>
          <p:nvPr/>
        </p:nvSpPr>
        <p:spPr>
          <a:xfrm>
            <a:off x="468000" y="1557000"/>
            <a:ext cx="8218440" cy="5111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 algn="ctr">
              <a:lnSpc>
                <a:spcPct val="90000"/>
              </a:lnSpc>
              <a:spcBef>
                <a:spcPts val="697"/>
              </a:spcBef>
            </a:pPr>
            <a:r>
              <a:rPr b="1" lang="fr-FR" sz="24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 Participation active au rallye citoyen</a:t>
            </a:r>
            <a:r>
              <a:rPr b="1" lang="fr-FR" sz="28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90000"/>
              </a:lnSpc>
              <a:spcBef>
                <a:spcPts val="697"/>
              </a:spcBef>
            </a:pP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90000"/>
              </a:lnSpc>
              <a:spcBef>
                <a:spcPts val="697"/>
              </a:spcBef>
            </a:pP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90000"/>
              </a:lnSpc>
              <a:spcBef>
                <a:spcPts val="697"/>
              </a:spcBef>
            </a:pP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90000"/>
              </a:lnSpc>
              <a:spcBef>
                <a:spcPts val="697"/>
              </a:spcBef>
            </a:pP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90000"/>
              </a:lnSpc>
              <a:spcBef>
                <a:spcPts val="697"/>
              </a:spcBef>
            </a:pP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90000"/>
              </a:lnSpc>
              <a:spcBef>
                <a:spcPts val="697"/>
              </a:spcBef>
            </a:pP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90000"/>
              </a:lnSpc>
              <a:spcBef>
                <a:spcPts val="697"/>
              </a:spcBef>
            </a:pP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90000"/>
              </a:lnSpc>
              <a:spcBef>
                <a:spcPts val="697"/>
              </a:spcBef>
            </a:pP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573"/>
              </a:spcBef>
            </a:pPr>
            <a:r>
              <a:rPr b="0" lang="fr-FR" sz="23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Elaboration d’un questionnaire proposé aux élèves à partir</a:t>
            </a:r>
            <a:endParaRPr b="0" lang="fr-FR" sz="23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573"/>
              </a:spcBef>
            </a:pPr>
            <a:r>
              <a:rPr b="0" lang="fr-FR" sz="23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l’exposition « La Citoyenneté » prêtée par l’ONACVG.</a:t>
            </a:r>
            <a:endParaRPr b="0" lang="fr-FR" sz="23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573"/>
              </a:spcBef>
            </a:pPr>
            <a:endParaRPr b="0" lang="fr-FR" sz="23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Picture 11" descr="P1000029"/>
          <p:cNvPicPr/>
          <p:nvPr/>
        </p:nvPicPr>
        <p:blipFill>
          <a:blip r:embed="rId4"/>
          <a:stretch/>
        </p:blipFill>
        <p:spPr>
          <a:xfrm>
            <a:off x="1690560" y="2060640"/>
            <a:ext cx="5689800" cy="3706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nodeType="mainSeq">
                <p:childTnLst>
                  <p:par>
                    <p:cTn id="49" fill="freeze">
                      <p:stCondLst>
                        <p:cond delay="0"/>
                      </p:stCondLst>
                      <p:childTnLst>
                        <p:par>
                          <p:cTn id="50" fill="freeze">
                            <p:stCondLst>
                              <p:cond delay="0"/>
                            </p:stCondLst>
                            <p:childTnLst>
                              <p:par>
                                <p:cTn id="51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 algn="ctr">
              <a:spcBef>
                <a:spcPts val="598"/>
              </a:spcBef>
            </a:pPr>
            <a:r>
              <a:rPr b="1" lang="fr-FR" sz="24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 Réalisation d’exposés sur l’Union Européenne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spcBef>
                <a:spcPts val="598"/>
              </a:spcBef>
            </a:pPr>
            <a:r>
              <a:rPr b="1" lang="fr-FR" sz="24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inauguration de l’exposition eurocitoyenne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spcBef>
                <a:spcPts val="697"/>
              </a:spcBef>
            </a:pPr>
            <a:r>
              <a:rPr b="1" lang="fr-FR" sz="28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solidFill>
            <a:srgbClr val="ccffff"/>
          </a:solidFill>
          <a:ln w="50760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PARTENARIAT CITOYEN EXPERIMENTAL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" name="Picture 6" descr="logonac"/>
          <p:cNvPicPr/>
          <p:nvPr/>
        </p:nvPicPr>
        <p:blipFill>
          <a:blip r:embed="rId1"/>
          <a:stretch/>
        </p:blipFill>
        <p:spPr>
          <a:xfrm>
            <a:off x="684360" y="404640"/>
            <a:ext cx="1008000" cy="871560"/>
          </a:xfrm>
          <a:prstGeom prst="rect">
            <a:avLst/>
          </a:prstGeom>
          <a:ln>
            <a:noFill/>
          </a:ln>
        </p:spPr>
      </p:pic>
      <p:pic>
        <p:nvPicPr>
          <p:cNvPr id="87" name="Picture 7" descr="aspach_le_bas"/>
          <p:cNvPicPr/>
          <p:nvPr/>
        </p:nvPicPr>
        <p:blipFill>
          <a:blip r:embed="rId2"/>
          <a:stretch/>
        </p:blipFill>
        <p:spPr>
          <a:xfrm>
            <a:off x="7367760" y="476280"/>
            <a:ext cx="517320" cy="582480"/>
          </a:xfrm>
          <a:prstGeom prst="rect">
            <a:avLst/>
          </a:prstGeom>
          <a:ln>
            <a:noFill/>
          </a:ln>
        </p:spPr>
      </p:pic>
      <p:pic>
        <p:nvPicPr>
          <p:cNvPr id="88" name="Picture 8" descr="EDUC NAT"/>
          <p:cNvPicPr/>
          <p:nvPr/>
        </p:nvPicPr>
        <p:blipFill>
          <a:blip r:embed="rId3"/>
          <a:stretch/>
        </p:blipFill>
        <p:spPr>
          <a:xfrm>
            <a:off x="7956720" y="476280"/>
            <a:ext cx="630000" cy="581040"/>
          </a:xfrm>
          <a:prstGeom prst="rect">
            <a:avLst/>
          </a:prstGeom>
          <a:ln>
            <a:noFill/>
          </a:ln>
        </p:spPr>
      </p:pic>
      <p:pic>
        <p:nvPicPr>
          <p:cNvPr id="89" name="Picture 9" descr="ecoliers-eurocitoyens"/>
          <p:cNvPicPr/>
          <p:nvPr/>
        </p:nvPicPr>
        <p:blipFill>
          <a:blip r:embed="rId4"/>
          <a:stretch/>
        </p:blipFill>
        <p:spPr>
          <a:xfrm>
            <a:off x="1476360" y="2637000"/>
            <a:ext cx="6165720" cy="3782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3" dur="indefinite" restart="never" nodeType="tmRoot">
          <p:childTnLst>
            <p:seq>
              <p:cTn id="54" nodeType="mainSeq">
                <p:childTnLst>
                  <p:par>
                    <p:cTn id="55" fill="freeze">
                      <p:stCondLst>
                        <p:cond delay="0"/>
                      </p:stCondLst>
                      <p:childTnLst>
                        <p:par>
                          <p:cTn id="56" fill="freeze">
                            <p:stCondLst>
                              <p:cond delay="0"/>
                            </p:stCondLst>
                            <p:childTnLst>
                              <p:par>
                                <p:cTn id="57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solidFill>
            <a:srgbClr val="ccffff"/>
          </a:solidFill>
          <a:ln w="50760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PARTENARIAT CITOYEN EXPERIMENTAL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250920" y="1484280"/>
            <a:ext cx="8713800" cy="518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3" name="Picture 6" descr="logonac"/>
          <p:cNvPicPr/>
          <p:nvPr/>
        </p:nvPicPr>
        <p:blipFill>
          <a:blip r:embed="rId1"/>
          <a:stretch/>
        </p:blipFill>
        <p:spPr>
          <a:xfrm>
            <a:off x="684360" y="404640"/>
            <a:ext cx="1008000" cy="871560"/>
          </a:xfrm>
          <a:prstGeom prst="rect">
            <a:avLst/>
          </a:prstGeom>
          <a:ln>
            <a:noFill/>
          </a:ln>
        </p:spPr>
      </p:pic>
      <p:pic>
        <p:nvPicPr>
          <p:cNvPr id="94" name="Picture 7" descr="aspach_le_bas"/>
          <p:cNvPicPr/>
          <p:nvPr/>
        </p:nvPicPr>
        <p:blipFill>
          <a:blip r:embed="rId2"/>
          <a:stretch/>
        </p:blipFill>
        <p:spPr>
          <a:xfrm>
            <a:off x="7367760" y="476280"/>
            <a:ext cx="517320" cy="582480"/>
          </a:xfrm>
          <a:prstGeom prst="rect">
            <a:avLst/>
          </a:prstGeom>
          <a:ln>
            <a:noFill/>
          </a:ln>
        </p:spPr>
      </p:pic>
      <p:pic>
        <p:nvPicPr>
          <p:cNvPr id="95" name="Picture 8" descr="EDUC NAT"/>
          <p:cNvPicPr/>
          <p:nvPr/>
        </p:nvPicPr>
        <p:blipFill>
          <a:blip r:embed="rId3"/>
          <a:stretch/>
        </p:blipFill>
        <p:spPr>
          <a:xfrm>
            <a:off x="7956720" y="476280"/>
            <a:ext cx="630000" cy="581040"/>
          </a:xfrm>
          <a:prstGeom prst="rect">
            <a:avLst/>
          </a:prstGeom>
          <a:ln>
            <a:noFill/>
          </a:ln>
        </p:spPr>
      </p:pic>
      <p:sp>
        <p:nvSpPr>
          <p:cNvPr id="96" name="TextShape 4"/>
          <p:cNvSpPr txBox="1"/>
          <p:nvPr/>
        </p:nvSpPr>
        <p:spPr>
          <a:xfrm>
            <a:off x="457200" y="1484280"/>
            <a:ext cx="8229600" cy="649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 algn="ctr">
              <a:spcBef>
                <a:spcPts val="799"/>
              </a:spcBef>
            </a:pPr>
            <a:r>
              <a:rPr b="1" lang="fr-FR" sz="24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</a:t>
            </a:r>
            <a:r>
              <a:rPr b="1" lang="fr-FR" sz="32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fr-FR" sz="24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Visite du Parlement européen à Strasbourg</a:t>
            </a:r>
            <a:r>
              <a:rPr b="1" lang="fr-FR" sz="32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spcBef>
                <a:spcPts val="799"/>
              </a:spcBef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7" name="Picture 10" descr="CIMG3363"/>
          <p:cNvPicPr/>
          <p:nvPr/>
        </p:nvPicPr>
        <p:blipFill>
          <a:blip r:embed="rId4"/>
          <a:stretch/>
        </p:blipFill>
        <p:spPr>
          <a:xfrm>
            <a:off x="1692360" y="2060640"/>
            <a:ext cx="5976720" cy="4483080"/>
          </a:xfrm>
          <a:prstGeom prst="rect">
            <a:avLst/>
          </a:prstGeom>
          <a:ln>
            <a:noFill/>
          </a:ln>
        </p:spPr>
      </p:pic>
      <p:pic>
        <p:nvPicPr>
          <p:cNvPr id="98" name="Picture 11" descr="DSCN0300"/>
          <p:cNvPicPr/>
          <p:nvPr/>
        </p:nvPicPr>
        <p:blipFill>
          <a:blip r:embed="rId5"/>
          <a:stretch/>
        </p:blipFill>
        <p:spPr>
          <a:xfrm>
            <a:off x="6588000" y="4941720"/>
            <a:ext cx="2305080" cy="1730520"/>
          </a:xfrm>
          <a:prstGeom prst="rect">
            <a:avLst/>
          </a:prstGeom>
          <a:ln>
            <a:noFill/>
          </a:ln>
        </p:spPr>
      </p:pic>
      <p:pic>
        <p:nvPicPr>
          <p:cNvPr id="99" name="Picture 12" descr="CIMG3397"/>
          <p:cNvPicPr/>
          <p:nvPr/>
        </p:nvPicPr>
        <p:blipFill>
          <a:blip r:embed="rId6"/>
          <a:stretch/>
        </p:blipFill>
        <p:spPr>
          <a:xfrm>
            <a:off x="250920" y="4940280"/>
            <a:ext cx="2306520" cy="1728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9" dur="indefinite" restart="never" nodeType="tmRoot">
          <p:childTnLst>
            <p:seq>
              <p:cTn id="60" nodeType="mainSeq">
                <p:childTnLst>
                  <p:par>
                    <p:cTn id="61" fill="freeze">
                      <p:stCondLst>
                        <p:cond delay="0"/>
                      </p:stCondLst>
                      <p:childTnLst>
                        <p:par>
                          <p:cTn id="62" fill="freeze">
                            <p:stCondLst>
                              <p:cond delay="0"/>
                            </p:stCondLst>
                            <p:childTnLst>
                              <p:par>
                                <p:cTn id="63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solidFill>
            <a:srgbClr val="ccffff"/>
          </a:solidFill>
          <a:ln w="50760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PARTENARIAT CITOYEN EXPERIMENTAL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CustomShape 3"/>
          <p:cNvSpPr/>
          <p:nvPr/>
        </p:nvSpPr>
        <p:spPr>
          <a:xfrm>
            <a:off x="250920" y="1484280"/>
            <a:ext cx="8713800" cy="518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3" name="Picture 6" descr="logonac"/>
          <p:cNvPicPr/>
          <p:nvPr/>
        </p:nvPicPr>
        <p:blipFill>
          <a:blip r:embed="rId1"/>
          <a:stretch/>
        </p:blipFill>
        <p:spPr>
          <a:xfrm>
            <a:off x="684360" y="404640"/>
            <a:ext cx="1008000" cy="871560"/>
          </a:xfrm>
          <a:prstGeom prst="rect">
            <a:avLst/>
          </a:prstGeom>
          <a:ln>
            <a:noFill/>
          </a:ln>
        </p:spPr>
      </p:pic>
      <p:pic>
        <p:nvPicPr>
          <p:cNvPr id="104" name="Picture 7" descr="aspach_le_bas"/>
          <p:cNvPicPr/>
          <p:nvPr/>
        </p:nvPicPr>
        <p:blipFill>
          <a:blip r:embed="rId2"/>
          <a:stretch/>
        </p:blipFill>
        <p:spPr>
          <a:xfrm>
            <a:off x="7367760" y="476280"/>
            <a:ext cx="517320" cy="582480"/>
          </a:xfrm>
          <a:prstGeom prst="rect">
            <a:avLst/>
          </a:prstGeom>
          <a:ln>
            <a:noFill/>
          </a:ln>
        </p:spPr>
      </p:pic>
      <p:pic>
        <p:nvPicPr>
          <p:cNvPr id="105" name="Picture 8" descr="EDUC NAT"/>
          <p:cNvPicPr/>
          <p:nvPr/>
        </p:nvPicPr>
        <p:blipFill>
          <a:blip r:embed="rId3"/>
          <a:stretch/>
        </p:blipFill>
        <p:spPr>
          <a:xfrm>
            <a:off x="7956720" y="476280"/>
            <a:ext cx="630000" cy="581040"/>
          </a:xfrm>
          <a:prstGeom prst="rect">
            <a:avLst/>
          </a:prstGeom>
          <a:ln>
            <a:noFill/>
          </a:ln>
        </p:spPr>
      </p:pic>
      <p:sp>
        <p:nvSpPr>
          <p:cNvPr id="106" name="TextShape 4"/>
          <p:cNvSpPr txBox="1"/>
          <p:nvPr/>
        </p:nvSpPr>
        <p:spPr>
          <a:xfrm>
            <a:off x="0" y="1483920"/>
            <a:ext cx="8748720" cy="576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 algn="ctr">
              <a:lnSpc>
                <a:spcPct val="90000"/>
              </a:lnSpc>
              <a:spcBef>
                <a:spcPts val="799"/>
              </a:spcBef>
            </a:pPr>
            <a:r>
              <a:rPr b="1" lang="fr-FR" sz="24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 Remise des diplômes de jeunes eurocitoyens</a:t>
            </a:r>
            <a:r>
              <a:rPr b="1" lang="fr-FR" sz="32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90000"/>
              </a:lnSpc>
              <a:spcBef>
                <a:spcPts val="799"/>
              </a:spcBef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7" name="Picture 13" descr="jeunes-eurocitoyens-diplomes"/>
          <p:cNvPicPr/>
          <p:nvPr/>
        </p:nvPicPr>
        <p:blipFill>
          <a:blip r:embed="rId4"/>
          <a:stretch/>
        </p:blipFill>
        <p:spPr>
          <a:xfrm>
            <a:off x="179280" y="2060640"/>
            <a:ext cx="5040360" cy="2579760"/>
          </a:xfrm>
          <a:prstGeom prst="rect">
            <a:avLst/>
          </a:prstGeom>
          <a:ln>
            <a:noFill/>
          </a:ln>
        </p:spPr>
      </p:pic>
      <p:pic>
        <p:nvPicPr>
          <p:cNvPr id="108" name="Picture 14" descr=""/>
          <p:cNvPicPr/>
          <p:nvPr/>
        </p:nvPicPr>
        <p:blipFill>
          <a:blip r:embed="rId5"/>
          <a:stretch/>
        </p:blipFill>
        <p:spPr>
          <a:xfrm>
            <a:off x="4427640" y="3463920"/>
            <a:ext cx="4464000" cy="3127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5" dur="indefinite" restart="never" nodeType="tmRoot">
          <p:childTnLst>
            <p:seq>
              <p:cTn id="66" nodeType="mainSeq">
                <p:childTnLst>
                  <p:par>
                    <p:cTn id="67" fill="freeze">
                      <p:stCondLst>
                        <p:cond delay="0"/>
                      </p:stCondLst>
                      <p:childTnLst>
                        <p:par>
                          <p:cTn id="68" fill="freeze">
                            <p:stCondLst>
                              <p:cond delay="0"/>
                            </p:stCondLst>
                            <p:childTnLst>
                              <p:par>
                                <p:cTn id="69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freeze">
                            <p:stCondLst>
                              <p:cond delay="1"/>
                            </p:stCondLst>
                            <p:childTnLst>
                              <p:par>
                                <p:cTn id="72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Application>LibreOffice/5.2.7.2$Windows_x86 LibreOffice_project/2b7f1e640c46ceb28adf43ee075a6e8b8439ed10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2012-06-14T11:30:22Z</dcterms:created>
  <dc:creator>Bernard KEMPF</dc:creator>
  <dc:description/>
  <dc:language>fr-FR</dc:language>
  <cp:lastModifiedBy>Geek</cp:lastModifiedBy>
  <dcterms:modified xsi:type="dcterms:W3CDTF">2013-01-30T20:10:31Z</dcterms:modified>
  <cp:revision>76</cp:revision>
  <dc:subject/>
  <dc:title>PARTENARIAT CITOYEN</dc:title>
</cp:coreProperties>
</file>